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6858000" type="screen4x3"/>
  <p:notesSz cx="6858000" cy="9144000"/>
  <p:embeddedFontLst>
    <p:embeddedFont>
      <p:font typeface="Museo300-Regular" panose="02000000000000000000" pitchFamily="2" charset="0"/>
      <p:regular r:id="rId22"/>
    </p:embeddedFont>
    <p:embeddedFont>
      <p:font typeface="Museo900-Regular" panose="02000000000000000000" pitchFamily="2" charset="0"/>
      <p:bold r:id="rId23"/>
    </p:embeddedFon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45">
          <p15:clr>
            <a:srgbClr val="A4A3A4"/>
          </p15:clr>
        </p15:guide>
        <p15:guide id="2" orient="horz" pos="3232">
          <p15:clr>
            <a:srgbClr val="A4A3A4"/>
          </p15:clr>
        </p15:guide>
        <p15:guide id="3" orient="horz" pos="1912">
          <p15:clr>
            <a:srgbClr val="A4A3A4"/>
          </p15:clr>
        </p15:guide>
        <p15:guide id="4" pos="5380">
          <p15:clr>
            <a:srgbClr val="A4A3A4"/>
          </p15:clr>
        </p15:guide>
        <p15:guide id="5" pos="2959">
          <p15:clr>
            <a:srgbClr val="A4A3A4"/>
          </p15:clr>
        </p15:guide>
        <p15:guide id="6" orient="horz" pos="12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BD90B"/>
    <a:srgbClr val="474495"/>
    <a:srgbClr val="DCEBEB"/>
    <a:srgbClr val="F0EBA2"/>
    <a:srgbClr val="008933"/>
    <a:srgbClr val="B60B62"/>
    <a:srgbClr val="660B62"/>
    <a:srgbClr val="FFC0A2"/>
    <a:srgbClr val="E1CAD9"/>
    <a:srgbClr val="760BC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94660"/>
  </p:normalViewPr>
  <p:slideViewPr>
    <p:cSldViewPr snapToGrid="0" snapToObjects="1" showGuides="1">
      <p:cViewPr varScale="1">
        <p:scale>
          <a:sx n="101" d="100"/>
          <a:sy n="101" d="100"/>
        </p:scale>
        <p:origin x="1812" y="102"/>
      </p:cViewPr>
      <p:guideLst>
        <p:guide orient="horz" pos="1245"/>
        <p:guide orient="horz" pos="3232"/>
        <p:guide orient="horz" pos="1912"/>
        <p:guide pos="5380"/>
        <p:guide pos="2959"/>
        <p:guide orient="horz" pos="1211"/>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6C703-0827-4D98-8015-40DEE3C186A7}" type="datetimeFigureOut">
              <a:rPr lang="en-GB" smtClean="0"/>
              <a:t>13/10/2017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98D5B-57F4-4A7F-8DDC-A432FF1B0DAA}" type="slidenum">
              <a:rPr lang="en-GB" smtClean="0"/>
              <a:t>‹#›</a:t>
            </a:fld>
            <a:endParaRPr lang="en-GB"/>
          </a:p>
        </p:txBody>
      </p:sp>
    </p:spTree>
    <p:extLst>
      <p:ext uri="{BB962C8B-B14F-4D97-AF65-F5344CB8AC3E}">
        <p14:creationId xmlns:p14="http://schemas.microsoft.com/office/powerpoint/2010/main" val="804381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9" name="Picture 28" descr="Unit 16.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4" name="Picture 3" descr="Logo.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50685" y="4018819"/>
            <a:ext cx="2291515" cy="456997"/>
          </a:xfrm>
          <a:prstGeom prst="rect">
            <a:avLst/>
          </a:prstGeom>
        </p:spPr>
      </p:pic>
      <p:sp>
        <p:nvSpPr>
          <p:cNvPr id="6" name="Text Placeholder 19"/>
          <p:cNvSpPr>
            <a:spLocks noGrp="1"/>
          </p:cNvSpPr>
          <p:nvPr>
            <p:ph type="body" sz="quarter" idx="11"/>
          </p:nvPr>
        </p:nvSpPr>
        <p:spPr>
          <a:xfrm>
            <a:off x="1803400" y="1798632"/>
            <a:ext cx="5765800" cy="2201863"/>
          </a:xfrm>
          <a:prstGeom prst="rect">
            <a:avLst/>
          </a:prstGeom>
        </p:spPr>
        <p:txBody>
          <a:bodyPr vert="horz" lIns="0"/>
          <a:lstStyle>
            <a:lvl1pPr marL="0" indent="0">
              <a:lnSpc>
                <a:spcPts val="4000"/>
              </a:lnSpc>
              <a:spcBef>
                <a:spcPts val="0"/>
              </a:spcBef>
              <a:spcAft>
                <a:spcPts val="1000"/>
              </a:spcAft>
              <a:buNone/>
              <a:defRPr sz="4000" b="0" i="0" kern="0" spc="-60">
                <a:solidFill>
                  <a:schemeClr val="bg1"/>
                </a:solidFill>
                <a:latin typeface="Museo900-Regular"/>
                <a:cs typeface="Museo900-Regular"/>
              </a:defRPr>
            </a:lvl1pPr>
            <a:lvl2pPr marL="0" indent="0">
              <a:lnSpc>
                <a:spcPts val="2000"/>
              </a:lnSpc>
              <a:spcBef>
                <a:spcPts val="500"/>
              </a:spcBef>
              <a:buNone/>
              <a:defRPr sz="2500" b="0" i="0">
                <a:solidFill>
                  <a:schemeClr val="bg1"/>
                </a:solidFill>
                <a:latin typeface="Museo300-Regular"/>
                <a:cs typeface="Museo300-Regular"/>
              </a:defRPr>
            </a:lvl2pPr>
            <a:lvl3pPr marL="0" indent="0">
              <a:buNone/>
              <a:defRPr sz="3000">
                <a:solidFill>
                  <a:srgbClr val="ECCC7B"/>
                </a:solidFill>
                <a:latin typeface="Arial"/>
                <a:cs typeface="Arial"/>
              </a:defRPr>
            </a:lvl3pPr>
            <a:lvl4pPr marL="1371600" indent="0">
              <a:buNone/>
              <a:defRPr/>
            </a:lvl4pPr>
            <a:lvl5pPr marL="1828800" indent="0">
              <a:buNone/>
              <a:defRPr/>
            </a:lvl5pPr>
          </a:lstStyle>
          <a:p>
            <a:pPr lvl="0"/>
            <a:r>
              <a:rPr lang="en-US"/>
              <a:t>Click to edit Master text styles</a:t>
            </a:r>
          </a:p>
          <a:p>
            <a:pPr lvl="1"/>
            <a:r>
              <a:rPr lang="en-US"/>
              <a:t>Second level</a:t>
            </a:r>
          </a:p>
        </p:txBody>
      </p:sp>
      <p:pic>
        <p:nvPicPr>
          <p:cNvPr id="34" name="Picture 33" descr="Arrow Unit 16.ai"/>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306800" y="4248000"/>
            <a:ext cx="685800" cy="685800"/>
          </a:xfrm>
          <a:prstGeom prst="rect">
            <a:avLst/>
          </a:prstGeom>
        </p:spPr>
      </p:pic>
    </p:spTree>
    <p:extLst>
      <p:ext uri="{BB962C8B-B14F-4D97-AF65-F5344CB8AC3E}">
        <p14:creationId xmlns:p14="http://schemas.microsoft.com/office/powerpoint/2010/main" val="3886385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7BD90B"/>
        </a:solidFill>
        <a:effectLst/>
      </p:bgPr>
    </p:bg>
    <p:spTree>
      <p:nvGrpSpPr>
        <p:cNvPr id="1" name=""/>
        <p:cNvGrpSpPr/>
        <p:nvPr/>
      </p:nvGrpSpPr>
      <p:grpSpPr>
        <a:xfrm>
          <a:off x="0" y="0"/>
          <a:ext cx="0" cy="0"/>
          <a:chOff x="0" y="0"/>
          <a:chExt cx="0" cy="0"/>
        </a:xfrm>
      </p:grpSpPr>
      <p:cxnSp>
        <p:nvCxnSpPr>
          <p:cNvPr id="8" name="Straight Connector 7"/>
          <p:cNvCxnSpPr>
            <a:cxnSpLocks/>
          </p:cNvCxnSpPr>
          <p:nvPr userDrawn="1"/>
        </p:nvCxnSpPr>
        <p:spPr>
          <a:xfrm>
            <a:off x="584200" y="1702800"/>
            <a:ext cx="0" cy="2409012"/>
          </a:xfrm>
          <a:prstGeom prst="line">
            <a:avLst/>
          </a:prstGeom>
          <a:ln w="285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600188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DCEBEB"/>
        </a:solidFill>
        <a:effectLst/>
      </p:bgPr>
    </p:bg>
    <p:spTree>
      <p:nvGrpSpPr>
        <p:cNvPr id="1" name=""/>
        <p:cNvGrpSpPr/>
        <p:nvPr/>
      </p:nvGrpSpPr>
      <p:grpSpPr>
        <a:xfrm>
          <a:off x="0" y="0"/>
          <a:ext cx="0" cy="0"/>
          <a:chOff x="0" y="0"/>
          <a:chExt cx="0" cy="0"/>
        </a:xfrm>
      </p:grpSpPr>
      <p:cxnSp>
        <p:nvCxnSpPr>
          <p:cNvPr id="8" name="Straight Connector 7"/>
          <p:cNvCxnSpPr/>
          <p:nvPr userDrawn="1"/>
        </p:nvCxnSpPr>
        <p:spPr>
          <a:xfrm>
            <a:off x="584200" y="1702800"/>
            <a:ext cx="0" cy="256129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1"/>
          <p:cNvSpPr>
            <a:spLocks noGrp="1"/>
          </p:cNvSpPr>
          <p:nvPr>
            <p:ph type="body" sz="quarter" idx="14"/>
          </p:nvPr>
        </p:nvSpPr>
        <p:spPr>
          <a:xfrm>
            <a:off x="723600" y="1702799"/>
            <a:ext cx="7861300" cy="4918133"/>
          </a:xfrm>
          <a:prstGeom prst="rect">
            <a:avLst/>
          </a:prstGeom>
        </p:spPr>
        <p:txBody>
          <a:bodyPr vert="horz" lIns="0" tIns="0" rIns="0" b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0" indent="0">
              <a:lnSpc>
                <a:spcPts val="2000"/>
              </a:lnSpc>
              <a:buNone/>
              <a:defRPr sz="2000">
                <a:solidFill>
                  <a:srgbClr val="9D9FA2"/>
                </a:solidFill>
                <a:latin typeface="Arial"/>
                <a:cs typeface="Arial"/>
              </a:defRPr>
            </a:lvl2pPr>
          </a:lstStyle>
          <a:p>
            <a:pPr lvl="0"/>
            <a:r>
              <a:rPr lang="en-US"/>
              <a:t>Click to edit Master text styles</a:t>
            </a:r>
          </a:p>
        </p:txBody>
      </p:sp>
      <p:sp>
        <p:nvSpPr>
          <p:cNvPr id="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bg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Tree>
    <p:extLst>
      <p:ext uri="{BB962C8B-B14F-4D97-AF65-F5344CB8AC3E}">
        <p14:creationId xmlns:p14="http://schemas.microsoft.com/office/powerpoint/2010/main" val="226542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4" name="Picture 43"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pic>
        <p:nvPicPr>
          <p:cNvPr id="6" name="Picture 5" descr="Untitled-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6500" y="901700"/>
            <a:ext cx="2979807" cy="3251200"/>
          </a:xfrm>
          <a:prstGeom prst="rect">
            <a:avLst/>
          </a:prstGeom>
        </p:spPr>
      </p:pic>
      <p:sp>
        <p:nvSpPr>
          <p:cNvPr id="15"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8"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3" name="TextBox 2"/>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The basics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48" name="Picture 47" descr="Logo Unit 16.ai"/>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2849720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70"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7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The basics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75" name="Picture 74" descr="Logo Unit 16.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4180777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pic>
        <p:nvPicPr>
          <p:cNvPr id="69" name="Picture 68" descr="Untitled-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016500" y="901700"/>
            <a:ext cx="2979807" cy="3251200"/>
          </a:xfrm>
          <a:prstGeom prst="rect">
            <a:avLst/>
          </a:prstGeom>
        </p:spPr>
      </p:pic>
      <p:sp>
        <p:nvSpPr>
          <p:cNvPr id="70"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71"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The basics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spTree>
    <p:extLst>
      <p:ext uri="{BB962C8B-B14F-4D97-AF65-F5344CB8AC3E}">
        <p14:creationId xmlns:p14="http://schemas.microsoft.com/office/powerpoint/2010/main" val="2400860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66" name="Picture 65"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68" name="Text Placeholder 7"/>
          <p:cNvSpPr>
            <a:spLocks noGrp="1"/>
          </p:cNvSpPr>
          <p:nvPr>
            <p:ph type="body" sz="quarter" idx="13"/>
          </p:nvPr>
        </p:nvSpPr>
        <p:spPr>
          <a:xfrm>
            <a:off x="724280" y="906233"/>
            <a:ext cx="7816470" cy="670772"/>
          </a:xfrm>
          <a:prstGeom prst="rect">
            <a:avLst/>
          </a:prstGeom>
        </p:spPr>
        <p:txBody>
          <a:bodyPr lIns="0">
            <a:noAutofit/>
          </a:bodyPr>
          <a:lstStyle>
            <a:lvl1pPr marL="0" indent="0">
              <a:lnSpc>
                <a:spcPts val="3900"/>
              </a:lnSpc>
              <a:spcBef>
                <a:spcPts val="0"/>
              </a:spcBef>
              <a:spcAft>
                <a:spcPts val="1500"/>
              </a:spcAft>
              <a:buNone/>
              <a:defRPr sz="4000" b="1" i="0">
                <a:solidFill>
                  <a:schemeClr val="tx1"/>
                </a:solidFill>
                <a:latin typeface="Arial"/>
                <a:cs typeface="Arial"/>
              </a:defRPr>
            </a:lvl1pPr>
            <a:lvl2pPr marL="457200" indent="-457200">
              <a:lnSpc>
                <a:spcPts val="2500"/>
              </a:lnSpc>
              <a:spcBef>
                <a:spcPts val="0"/>
              </a:spcBef>
              <a:spcAft>
                <a:spcPts val="1000"/>
              </a:spcAft>
              <a:buNone/>
              <a:defRPr sz="4000" b="0">
                <a:solidFill>
                  <a:schemeClr val="tx1">
                    <a:lumMod val="50000"/>
                    <a:lumOff val="50000"/>
                  </a:schemeClr>
                </a:solidFill>
                <a:latin typeface="Arial"/>
                <a:cs typeface="Arial"/>
              </a:defRPr>
            </a:lvl2pPr>
            <a:lvl3pPr marL="0" indent="0">
              <a:lnSpc>
                <a:spcPts val="3600"/>
              </a:lnSpc>
              <a:spcBef>
                <a:spcPts val="0"/>
              </a:spcBef>
              <a:buNone/>
              <a:defRPr sz="3000">
                <a:solidFill>
                  <a:schemeClr val="tx1">
                    <a:lumMod val="50000"/>
                    <a:lumOff val="50000"/>
                  </a:schemeClr>
                </a:solidFill>
                <a:latin typeface="Arial"/>
                <a:cs typeface="Arial"/>
              </a:defRPr>
            </a:lvl3pPr>
          </a:lstStyle>
          <a:p>
            <a:pPr lvl="0"/>
            <a:r>
              <a:rPr lang="en-US"/>
              <a:t>Click to edit Master text styles</a:t>
            </a:r>
          </a:p>
        </p:txBody>
      </p:sp>
      <p:sp>
        <p:nvSpPr>
          <p:cNvPr id="69" name="Text Placeholder 11"/>
          <p:cNvSpPr>
            <a:spLocks noGrp="1"/>
          </p:cNvSpPr>
          <p:nvPr>
            <p:ph type="body" sz="quarter" idx="14"/>
          </p:nvPr>
        </p:nvSpPr>
        <p:spPr>
          <a:xfrm>
            <a:off x="724280" y="1704179"/>
            <a:ext cx="7797230" cy="3453607"/>
          </a:xfrm>
          <a:prstGeom prst="rect">
            <a:avLst/>
          </a:prstGeom>
        </p:spPr>
        <p:txBody>
          <a:bodyPr vert="horz" lIns="0" tIns="0"/>
          <a:lstStyle>
            <a:lvl1pPr marL="271463" indent="-271463">
              <a:lnSpc>
                <a:spcPct val="100000"/>
              </a:lnSpc>
              <a:spcBef>
                <a:spcPts val="0"/>
              </a:spcBef>
              <a:spcAft>
                <a:spcPts val="1400"/>
              </a:spcAft>
              <a:buFont typeface="Arial"/>
              <a:buChar char="•"/>
              <a:defRPr sz="2500">
                <a:solidFill>
                  <a:schemeClr val="tx1"/>
                </a:solidFill>
                <a:latin typeface="Arial"/>
                <a:cs typeface="Arial"/>
              </a:defRPr>
            </a:lvl1pPr>
            <a:lvl2pPr marL="723900" indent="-279400">
              <a:lnSpc>
                <a:spcPct val="100000"/>
              </a:lnSpc>
              <a:spcBef>
                <a:spcPts val="0"/>
              </a:spcBef>
              <a:spcAft>
                <a:spcPts val="1200"/>
              </a:spcAft>
              <a:buFont typeface="Arial"/>
              <a:buChar char="•"/>
              <a:defRPr sz="2000">
                <a:solidFill>
                  <a:srgbClr val="474495"/>
                </a:solidFill>
                <a:latin typeface="Arial"/>
                <a:cs typeface="Arial"/>
              </a:defRPr>
            </a:lvl2pPr>
            <a:lvl3pPr marL="723900" indent="-279400">
              <a:lnSpc>
                <a:spcPct val="100000"/>
              </a:lnSpc>
              <a:buFont typeface="Arial"/>
              <a:buChar char="•"/>
              <a:defRPr lang="en-US" sz="2000" kern="1200" baseline="0" dirty="0" smtClean="0">
                <a:solidFill>
                  <a:srgbClr val="DCEBEB"/>
                </a:solidFill>
                <a:latin typeface="Arial"/>
                <a:ea typeface="+mn-ea"/>
                <a:cs typeface="Arial"/>
              </a:defRPr>
            </a:lvl3pPr>
          </a:lstStyle>
          <a:p>
            <a:pPr lvl="0"/>
            <a:r>
              <a:rPr lang="en-US"/>
              <a:t>Click to edit Master text styles</a:t>
            </a:r>
          </a:p>
          <a:p>
            <a:pPr lvl="1"/>
            <a:r>
              <a:rPr lang="en-US"/>
              <a:t>Second level</a:t>
            </a:r>
          </a:p>
          <a:p>
            <a:pPr lvl="2"/>
            <a:r>
              <a:rPr lang="en-US"/>
              <a:t>Third level</a:t>
            </a:r>
          </a:p>
        </p:txBody>
      </p:sp>
      <p:sp>
        <p:nvSpPr>
          <p:cNvPr id="72" name="TextBox 71"/>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The basics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spTree>
    <p:extLst>
      <p:ext uri="{BB962C8B-B14F-4D97-AF65-F5344CB8AC3E}">
        <p14:creationId xmlns:p14="http://schemas.microsoft.com/office/powerpoint/2010/main" val="3315833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tx1"/>
        </a:solidFill>
        <a:effectLst/>
      </p:bgPr>
    </p:bg>
    <p:spTree>
      <p:nvGrpSpPr>
        <p:cNvPr id="1" name=""/>
        <p:cNvGrpSpPr/>
        <p:nvPr/>
      </p:nvGrpSpPr>
      <p:grpSpPr>
        <a:xfrm>
          <a:off x="0" y="0"/>
          <a:ext cx="0" cy="0"/>
          <a:chOff x="0" y="0"/>
          <a:chExt cx="0" cy="0"/>
        </a:xfrm>
      </p:grpSpPr>
      <p:pic>
        <p:nvPicPr>
          <p:cNvPr id="68" name="Picture 67" descr="Unit 16.jpg"/>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660400"/>
          </a:xfrm>
          <a:prstGeom prst="rect">
            <a:avLst/>
          </a:prstGeom>
        </p:spPr>
      </p:pic>
      <p:sp>
        <p:nvSpPr>
          <p:cNvPr id="74" name="TextBox 73"/>
          <p:cNvSpPr txBox="1"/>
          <p:nvPr userDrawn="1"/>
        </p:nvSpPr>
        <p:spPr>
          <a:xfrm>
            <a:off x="752495" y="156700"/>
            <a:ext cx="8067635" cy="452432"/>
          </a:xfrm>
          <a:prstGeom prst="rect">
            <a:avLst/>
          </a:prstGeom>
          <a:noFill/>
        </p:spPr>
        <p:txBody>
          <a:bodyPr wrap="square" lIns="0" tIns="0" rIns="0" rtlCol="0">
            <a:noAutofit/>
          </a:bodyPr>
          <a:lstStyle/>
          <a:p>
            <a:pPr marL="0" marR="0" lvl="0" indent="0" algn="l" defTabSz="457200" rtl="0" eaLnBrk="1" fontAlgn="auto" latinLnBrk="0" hangingPunct="1">
              <a:lnSpc>
                <a:spcPct val="100000"/>
              </a:lnSpc>
              <a:spcBef>
                <a:spcPts val="288"/>
              </a:spcBef>
              <a:spcAft>
                <a:spcPts val="0"/>
              </a:spcAft>
              <a:buClrTx/>
              <a:buSzTx/>
              <a:buFontTx/>
              <a:buNone/>
              <a:tabLst/>
              <a:defRPr/>
            </a:pPr>
            <a:r>
              <a:rPr lang="en-US" sz="1200" b="1" dirty="0">
                <a:solidFill>
                  <a:srgbClr val="FFFFFF"/>
                </a:solidFill>
                <a:effectLst>
                  <a:glow rad="228600">
                    <a:schemeClr val="tx1">
                      <a:alpha val="40000"/>
                    </a:schemeClr>
                  </a:glow>
                </a:effectLst>
                <a:latin typeface="Arial"/>
                <a:cs typeface="Arial"/>
              </a:rPr>
              <a:t>The basics</a:t>
            </a:r>
          </a:p>
          <a:p>
            <a:pPr>
              <a:spcBef>
                <a:spcPts val="288"/>
              </a:spcBef>
            </a:pPr>
            <a:r>
              <a:rPr lang="en-US" sz="1200" b="0" dirty="0">
                <a:solidFill>
                  <a:srgbClr val="FFFFFF"/>
                </a:solidFill>
                <a:effectLst>
                  <a:glow rad="228600">
                    <a:schemeClr val="tx1">
                      <a:alpha val="40000"/>
                    </a:schemeClr>
                  </a:glow>
                </a:effectLst>
                <a:latin typeface="Arial"/>
                <a:cs typeface="Arial"/>
              </a:rPr>
              <a:t>Python:</a:t>
            </a:r>
            <a:r>
              <a:rPr lang="en-US" sz="1200" b="0" baseline="0" dirty="0">
                <a:solidFill>
                  <a:srgbClr val="FFFFFF"/>
                </a:solidFill>
                <a:effectLst>
                  <a:glow rad="228600">
                    <a:schemeClr val="tx1">
                      <a:alpha val="40000"/>
                    </a:schemeClr>
                  </a:glow>
                </a:effectLst>
                <a:latin typeface="Arial"/>
                <a:cs typeface="Arial"/>
              </a:rPr>
              <a:t> </a:t>
            </a:r>
            <a:r>
              <a:rPr lang="en-US" sz="1200" b="0" dirty="0">
                <a:solidFill>
                  <a:srgbClr val="FFFFFF"/>
                </a:solidFill>
                <a:effectLst>
                  <a:glow rad="228600">
                    <a:schemeClr val="tx1">
                      <a:alpha val="40000"/>
                    </a:schemeClr>
                  </a:glow>
                </a:effectLst>
                <a:latin typeface="Arial"/>
                <a:cs typeface="Arial"/>
              </a:rPr>
              <a:t>Next steps</a:t>
            </a:r>
          </a:p>
        </p:txBody>
      </p:sp>
      <p:pic>
        <p:nvPicPr>
          <p:cNvPr id="75" name="Picture 74" descr="Logo Unit 16.ai"/>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
        <p:nvSpPr>
          <p:cNvPr id="7" name="Rectangle 6"/>
          <p:cNvSpPr/>
          <p:nvPr userDrawn="1"/>
        </p:nvSpPr>
        <p:spPr>
          <a:xfrm>
            <a:off x="676274" y="1701461"/>
            <a:ext cx="7829551" cy="4555093"/>
          </a:xfrm>
          <a:prstGeom prst="rect">
            <a:avLst/>
          </a:prstGeom>
        </p:spPr>
        <p:txBody>
          <a:bodyPr wrap="square">
            <a:spAutoFit/>
          </a:bodyPr>
          <a:lstStyle/>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Copyright</a:t>
            </a:r>
            <a:endParaRPr kumimoji="0" lang="en-GB" sz="1200" b="1" i="0" u="none" strike="noStrike" kern="1200" cap="none" spc="0" normalizeH="0" baseline="0" noProof="0" dirty="0">
              <a:ln>
                <a:noFill/>
              </a:ln>
              <a:solidFill>
                <a:schemeClr val="bg1"/>
              </a:solidFill>
              <a:effectLst/>
              <a:uLnTx/>
              <a:uFillTx/>
              <a:latin typeface="Arial"/>
              <a:ea typeface="+mn-ea"/>
              <a:cs typeface="Arial"/>
            </a:endParaRP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 2017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contents of this unit are protected by copyright. </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unit and all the worksheets, PowerPoint presentations, teaching guides and other associated files distributed with it are supplied to you by PG Online Limited under licence and may be used and copied by you only in accordance with the terms of the licence. Except as expressly permitted by the licence, no part of the materials distributed with this unit may be used, reproduced, stored in a retrieval system, or transmitted, in any form or by any means, electronic or otherwise, without the prior written permission of PG Online Limited.</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400" b="1" i="0" u="none" strike="noStrike" kern="1200" cap="none" spc="0" normalizeH="0" baseline="0" noProof="0" dirty="0">
                <a:ln>
                  <a:noFill/>
                </a:ln>
                <a:solidFill>
                  <a:schemeClr val="bg1"/>
                </a:solidFill>
                <a:effectLst/>
                <a:uLnTx/>
                <a:uFillTx/>
                <a:latin typeface="Arial"/>
                <a:ea typeface="+mn-ea"/>
                <a:cs typeface="Arial"/>
              </a:rPr>
              <a:t>Licence agreement</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This is a legal agreement between you, the end user, and PG Online Limited. This unit and all the worksheets, PowerPoint presentations, teaching guides and other associated files distributed with it is licensed, not sold, to you by PG Online Limited for use under the terms of the licence.</a:t>
            </a:r>
          </a:p>
          <a:p>
            <a:pPr marL="0" marR="0" lvl="0" indent="0" algn="just" defTabSz="457200" rtl="0" eaLnBrk="1" fontAlgn="auto" latinLnBrk="0" hangingPunct="1">
              <a:lnSpc>
                <a:spcPct val="100000"/>
              </a:lnSpc>
              <a:spcBef>
                <a:spcPts val="0"/>
              </a:spcBef>
              <a:spcAft>
                <a:spcPts val="1400"/>
              </a:spcAft>
              <a:buClrTx/>
              <a:buSzTx/>
              <a:buFont typeface="Arial"/>
              <a:buNone/>
              <a:tabLst/>
              <a:defRPr/>
            </a:pPr>
            <a:r>
              <a:rPr kumimoji="0" lang="en-GB" sz="1200" b="0" i="0" u="none" strike="noStrike" kern="1200" cap="none" spc="0" normalizeH="0" baseline="0" noProof="0" dirty="0">
                <a:ln>
                  <a:noFill/>
                </a:ln>
                <a:solidFill>
                  <a:schemeClr val="bg1"/>
                </a:solidFill>
                <a:effectLst/>
                <a:uLnTx/>
                <a:uFillTx/>
                <a:latin typeface="Arial"/>
                <a:ea typeface="+mn-ea"/>
                <a:cs typeface="Arial"/>
              </a:rPr>
              <a:t>The materials distributed with this unit may be freely copied and used by members of a single institution on a single site only. You are not permitted to share in any way any of the materials or part of the materials with any third party, including users on another site or individuals who are members of a separate institution. You acknowledge that the materials must remain with you, the licencing institution, and no part of the materials may be transferred to another institution. You also agree not to procure, authorise, encourage, facilitate or enable any third party to reproduce these materials in whole or in part without the prior permission of PG Online Limited.</a:t>
            </a:r>
            <a:endParaRPr lang="en-GB" sz="1200" dirty="0">
              <a:solidFill>
                <a:schemeClr val="bg1"/>
              </a:solidFill>
            </a:endParaRPr>
          </a:p>
        </p:txBody>
      </p:sp>
    </p:spTree>
    <p:extLst>
      <p:ext uri="{BB962C8B-B14F-4D97-AF65-F5344CB8AC3E}">
        <p14:creationId xmlns:p14="http://schemas.microsoft.com/office/powerpoint/2010/main" val="780020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734550"/>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54" r:id="rId3"/>
    <p:sldLayoutId id="2147483652" r:id="rId4"/>
    <p:sldLayoutId id="2147483653" r:id="rId5"/>
    <p:sldLayoutId id="2147483655" r:id="rId6"/>
    <p:sldLayoutId id="2147483656" r:id="rId7"/>
    <p:sldLayoutId id="2147483668"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The basics</a:t>
            </a:r>
          </a:p>
          <a:p>
            <a:pPr lvl="1"/>
            <a:endParaRPr lang="en-US" dirty="0"/>
          </a:p>
          <a:p>
            <a:pPr lvl="1"/>
            <a:r>
              <a:rPr lang="en-US" dirty="0"/>
              <a:t>Python: Next steps</a:t>
            </a:r>
          </a:p>
          <a:p>
            <a:pPr lvl="1"/>
            <a:endParaRPr lang="en-US" dirty="0"/>
          </a:p>
          <a:p>
            <a:pPr lvl="1"/>
            <a:r>
              <a:rPr lang="en-US" dirty="0">
                <a:solidFill>
                  <a:srgbClr val="7BD90B"/>
                </a:solidFill>
              </a:rPr>
              <a:t>3</a:t>
            </a:r>
            <a:r>
              <a:rPr lang="en-US" baseline="30000" dirty="0">
                <a:solidFill>
                  <a:srgbClr val="7BD90B"/>
                </a:solidFill>
              </a:rPr>
              <a:t>rd</a:t>
            </a:r>
            <a:r>
              <a:rPr lang="en-US" dirty="0">
                <a:solidFill>
                  <a:srgbClr val="7BD90B"/>
                </a:solidFill>
              </a:rPr>
              <a:t> Edition</a:t>
            </a:r>
          </a:p>
        </p:txBody>
      </p:sp>
    </p:spTree>
    <p:extLst>
      <p:ext uri="{BB962C8B-B14F-4D97-AF65-F5344CB8AC3E}">
        <p14:creationId xmlns:p14="http://schemas.microsoft.com/office/powerpoint/2010/main" val="367336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err="1"/>
              <a:t>int</a:t>
            </a:r>
            <a:r>
              <a:rPr lang="en-GB" altLang="en-US" dirty="0"/>
              <a:t>() and float()</a:t>
            </a:r>
            <a:endParaRPr lang="en-GB" dirty="0"/>
          </a:p>
        </p:txBody>
      </p:sp>
      <p:sp>
        <p:nvSpPr>
          <p:cNvPr id="3" name="Text Placeholder 2"/>
          <p:cNvSpPr>
            <a:spLocks noGrp="1"/>
          </p:cNvSpPr>
          <p:nvPr>
            <p:ph type="body" sz="quarter" idx="14"/>
          </p:nvPr>
        </p:nvSpPr>
        <p:spPr/>
        <p:txBody>
          <a:bodyPr/>
          <a:lstStyle/>
          <a:p>
            <a:r>
              <a:rPr lang="en-GB" altLang="en-US" dirty="0"/>
              <a:t>If you need a whole number, use </a:t>
            </a:r>
            <a:r>
              <a:rPr lang="en-GB" altLang="en-US" dirty="0" err="1"/>
              <a:t>int</a:t>
            </a:r>
            <a:endParaRPr lang="en-GB" altLang="en-US" dirty="0"/>
          </a:p>
          <a:p>
            <a:r>
              <a:rPr lang="en-GB" altLang="en-US" dirty="0"/>
              <a:t>If the number has a decimal place, use float</a:t>
            </a:r>
          </a:p>
        </p:txBody>
      </p:sp>
      <p:sp>
        <p:nvSpPr>
          <p:cNvPr id="5" name="Content Placeholder 2"/>
          <p:cNvSpPr txBox="1">
            <a:spLocks/>
          </p:cNvSpPr>
          <p:nvPr/>
        </p:nvSpPr>
        <p:spPr>
          <a:xfrm>
            <a:off x="633409" y="2862978"/>
            <a:ext cx="8229600" cy="3024187"/>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GB" sz="2900" dirty="0">
                <a:latin typeface="Arial" panose="020B0604020202020204" pitchFamily="34" charset="0"/>
                <a:cs typeface="Arial" panose="020B0604020202020204" pitchFamily="34" charset="0"/>
              </a:rPr>
              <a:t>In </a:t>
            </a:r>
            <a:r>
              <a:rPr lang="en-GB" sz="2900" b="1" dirty="0">
                <a:latin typeface="Arial" panose="020B0604020202020204" pitchFamily="34" charset="0"/>
                <a:cs typeface="Arial" panose="020B0604020202020204" pitchFamily="34" charset="0"/>
              </a:rPr>
              <a:t>IDLE </a:t>
            </a:r>
            <a:r>
              <a:rPr lang="en-GB" sz="2900" dirty="0">
                <a:latin typeface="Arial" panose="020B0604020202020204" pitchFamily="34" charset="0"/>
                <a:cs typeface="Arial" panose="020B0604020202020204" pitchFamily="34" charset="0"/>
              </a:rPr>
              <a:t>type the following lines:</a:t>
            </a:r>
          </a:p>
          <a:p>
            <a:pPr marL="0" indent="0">
              <a:lnSpc>
                <a:spcPct val="150000"/>
              </a:lnSpc>
              <a:buNone/>
              <a:defRPr/>
            </a:pPr>
            <a:r>
              <a:rPr lang="en-GB" dirty="0">
                <a:solidFill>
                  <a:srgbClr val="7030A0"/>
                </a:solidFill>
                <a:latin typeface="Consolas" pitchFamily="49" charset="0"/>
                <a:cs typeface="Consolas" pitchFamily="49" charset="0"/>
              </a:rPr>
              <a:t>	</a:t>
            </a:r>
            <a:r>
              <a:rPr lang="en-GB" sz="3300" dirty="0">
                <a:latin typeface="Consolas" pitchFamily="49" charset="0"/>
                <a:cs typeface="Consolas" pitchFamily="49" charset="0"/>
              </a:rPr>
              <a:t>value = </a:t>
            </a:r>
            <a:r>
              <a:rPr lang="en-GB" sz="3300" dirty="0">
                <a:solidFill>
                  <a:srgbClr val="00B050"/>
                </a:solidFill>
                <a:latin typeface="Consolas" pitchFamily="49" charset="0"/>
                <a:cs typeface="Consolas" pitchFamily="49" charset="0"/>
              </a:rPr>
              <a:t>1.618</a:t>
            </a:r>
            <a:endParaRPr lang="en-GB" sz="3300" dirty="0">
              <a:latin typeface="Consolas" pitchFamily="49" charset="0"/>
              <a:cs typeface="Consolas" pitchFamily="49" charset="0"/>
            </a:endParaRPr>
          </a:p>
          <a:p>
            <a:pPr marL="0" indent="0">
              <a:lnSpc>
                <a:spcPct val="150000"/>
              </a:lnSpc>
              <a:buNone/>
              <a:defRPr/>
            </a:pPr>
            <a:r>
              <a:rPr lang="en-GB" sz="3300" dirty="0">
                <a:latin typeface="Consolas" pitchFamily="49" charset="0"/>
                <a:cs typeface="Consolas" pitchFamily="49" charset="0"/>
              </a:rPr>
              <a:t>	</a:t>
            </a:r>
            <a:r>
              <a:rPr lang="en-GB" sz="3300" dirty="0">
                <a:solidFill>
                  <a:srgbClr val="7030A0"/>
                </a:solidFill>
                <a:latin typeface="Consolas" pitchFamily="49" charset="0"/>
                <a:cs typeface="Consolas" pitchFamily="49" charset="0"/>
              </a:rPr>
              <a:t>print </a:t>
            </a:r>
            <a:r>
              <a:rPr lang="en-GB" sz="3300" dirty="0">
                <a:solidFill>
                  <a:srgbClr val="000000"/>
                </a:solidFill>
                <a:latin typeface="Consolas" pitchFamily="49" charset="0"/>
                <a:cs typeface="Consolas" pitchFamily="49" charset="0"/>
              </a:rPr>
              <a:t>(value)</a:t>
            </a:r>
          </a:p>
          <a:p>
            <a:pPr marL="0" indent="0">
              <a:lnSpc>
                <a:spcPct val="150000"/>
              </a:lnSpc>
              <a:buNone/>
              <a:defRPr/>
            </a:pPr>
            <a:r>
              <a:rPr lang="en-GB" sz="3300" dirty="0">
                <a:latin typeface="Consolas" pitchFamily="49" charset="0"/>
                <a:cs typeface="Consolas" pitchFamily="49" charset="0"/>
              </a:rPr>
              <a:t>	value = </a:t>
            </a:r>
            <a:r>
              <a:rPr lang="en-GB" sz="3300" dirty="0" err="1">
                <a:solidFill>
                  <a:srgbClr val="7030A0"/>
                </a:solidFill>
                <a:latin typeface="Consolas" pitchFamily="49" charset="0"/>
                <a:cs typeface="Consolas" pitchFamily="49" charset="0"/>
              </a:rPr>
              <a:t>int</a:t>
            </a:r>
            <a:r>
              <a:rPr lang="en-GB" sz="3300" dirty="0" err="1">
                <a:latin typeface="Consolas" pitchFamily="49" charset="0"/>
                <a:cs typeface="Consolas" pitchFamily="49" charset="0"/>
              </a:rPr>
              <a:t>(value</a:t>
            </a:r>
            <a:r>
              <a:rPr lang="en-GB" sz="3300" dirty="0">
                <a:latin typeface="Consolas" pitchFamily="49" charset="0"/>
                <a:cs typeface="Consolas" pitchFamily="49" charset="0"/>
              </a:rPr>
              <a:t>)</a:t>
            </a:r>
          </a:p>
          <a:p>
            <a:pPr marL="0" indent="0">
              <a:lnSpc>
                <a:spcPct val="150000"/>
              </a:lnSpc>
              <a:buNone/>
              <a:defRPr/>
            </a:pPr>
            <a:r>
              <a:rPr lang="en-GB" sz="3300" dirty="0">
                <a:latin typeface="Consolas" pitchFamily="49" charset="0"/>
                <a:cs typeface="Consolas" pitchFamily="49" charset="0"/>
              </a:rPr>
              <a:t>	</a:t>
            </a:r>
            <a:r>
              <a:rPr lang="en-GB" sz="3300" dirty="0">
                <a:solidFill>
                  <a:srgbClr val="7030A0"/>
                </a:solidFill>
                <a:latin typeface="Consolas" pitchFamily="49" charset="0"/>
                <a:cs typeface="Consolas" pitchFamily="49" charset="0"/>
              </a:rPr>
              <a:t>print </a:t>
            </a:r>
            <a:r>
              <a:rPr lang="en-GB" sz="3300" dirty="0">
                <a:solidFill>
                  <a:srgbClr val="000000"/>
                </a:solidFill>
                <a:latin typeface="Consolas" pitchFamily="49" charset="0"/>
                <a:cs typeface="Consolas" pitchFamily="49" charset="0"/>
              </a:rPr>
              <a:t>(value)</a:t>
            </a:r>
            <a:endParaRPr lang="en-GB" sz="3300" dirty="0"/>
          </a:p>
        </p:txBody>
      </p:sp>
    </p:spTree>
    <p:extLst>
      <p:ext uri="{BB962C8B-B14F-4D97-AF65-F5344CB8AC3E}">
        <p14:creationId xmlns:p14="http://schemas.microsoft.com/office/powerpoint/2010/main" val="630110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Using </a:t>
            </a:r>
            <a:r>
              <a:rPr lang="en-GB" altLang="en-US" dirty="0" err="1"/>
              <a:t>str</a:t>
            </a:r>
            <a:r>
              <a:rPr lang="en-GB" altLang="en-US" dirty="0"/>
              <a:t>() to print</a:t>
            </a:r>
            <a:endParaRPr lang="en-GB" dirty="0"/>
          </a:p>
        </p:txBody>
      </p:sp>
      <p:sp>
        <p:nvSpPr>
          <p:cNvPr id="3" name="Text Placeholder 2"/>
          <p:cNvSpPr>
            <a:spLocks noGrp="1"/>
          </p:cNvSpPr>
          <p:nvPr>
            <p:ph type="body" sz="quarter" idx="14"/>
          </p:nvPr>
        </p:nvSpPr>
        <p:spPr/>
        <p:txBody>
          <a:bodyPr/>
          <a:lstStyle/>
          <a:p>
            <a:r>
              <a:rPr lang="en-GB" altLang="en-US" dirty="0"/>
              <a:t>It can be tricky to print a number, so use </a:t>
            </a:r>
            <a:r>
              <a:rPr lang="en-GB" altLang="en-US" dirty="0" err="1"/>
              <a:t>str</a:t>
            </a:r>
            <a:r>
              <a:rPr lang="en-GB" altLang="en-US" dirty="0"/>
              <a:t>() to turn it into a string</a:t>
            </a:r>
          </a:p>
          <a:p>
            <a:pPr>
              <a:defRPr/>
            </a:pPr>
            <a:r>
              <a:rPr lang="en-GB" sz="2400" dirty="0">
                <a:latin typeface="Arial" panose="020B0604020202020204" pitchFamily="34" charset="0"/>
                <a:cs typeface="Arial" panose="020B0604020202020204" pitchFamily="34" charset="0"/>
              </a:rPr>
              <a:t>In </a:t>
            </a:r>
            <a:r>
              <a:rPr lang="en-GB" sz="2400" b="1" dirty="0">
                <a:latin typeface="Arial" panose="020B0604020202020204" pitchFamily="34" charset="0"/>
                <a:cs typeface="Arial" panose="020B0604020202020204" pitchFamily="34" charset="0"/>
              </a:rPr>
              <a:t>IDLE </a:t>
            </a:r>
            <a:r>
              <a:rPr lang="en-GB" sz="2400" dirty="0">
                <a:latin typeface="Arial" panose="020B0604020202020204" pitchFamily="34" charset="0"/>
                <a:cs typeface="Arial" panose="020B0604020202020204" pitchFamily="34" charset="0"/>
              </a:rPr>
              <a:t>try the following lines:</a:t>
            </a:r>
          </a:p>
          <a:p>
            <a:pPr marL="0" indent="0">
              <a:lnSpc>
                <a:spcPct val="150000"/>
              </a:lnSpc>
              <a:buNone/>
              <a:defRPr/>
            </a:pPr>
            <a:r>
              <a:rPr lang="en-GB" dirty="0">
                <a:solidFill>
                  <a:srgbClr val="7030A0"/>
                </a:solidFill>
                <a:latin typeface="Consolas" pitchFamily="49" charset="0"/>
                <a:cs typeface="Consolas" pitchFamily="49" charset="0"/>
              </a:rPr>
              <a:t>	</a:t>
            </a:r>
            <a:r>
              <a:rPr lang="en-GB" sz="2800" dirty="0">
                <a:latin typeface="Consolas" pitchFamily="49" charset="0"/>
                <a:cs typeface="Consolas" pitchFamily="49" charset="0"/>
              </a:rPr>
              <a:t>money = 15</a:t>
            </a:r>
          </a:p>
          <a:p>
            <a:pPr marL="0" indent="0">
              <a:lnSpc>
                <a:spcPct val="150000"/>
              </a:lnSpc>
              <a:buNone/>
              <a:defRPr/>
            </a:pPr>
            <a:r>
              <a:rPr lang="en-GB" sz="2800" dirty="0">
                <a:solidFill>
                  <a:srgbClr val="7030A0"/>
                </a:solidFill>
                <a:latin typeface="Consolas" pitchFamily="49" charset="0"/>
                <a:cs typeface="Consolas" pitchFamily="49" charset="0"/>
              </a:rPr>
              <a:t>	print</a:t>
            </a:r>
            <a:r>
              <a:rPr lang="en-GB" sz="2800" dirty="0">
                <a:solidFill>
                  <a:srgbClr val="000000"/>
                </a:solidFill>
                <a:latin typeface="Consolas" pitchFamily="49" charset="0"/>
                <a:cs typeface="Consolas" pitchFamily="49" charset="0"/>
              </a:rPr>
              <a:t>(</a:t>
            </a:r>
            <a:r>
              <a:rPr lang="en-GB" sz="2800" dirty="0">
                <a:solidFill>
                  <a:srgbClr val="00B050"/>
                </a:solidFill>
                <a:latin typeface="Consolas" pitchFamily="49" charset="0"/>
                <a:cs typeface="Consolas" pitchFamily="49" charset="0"/>
              </a:rPr>
              <a:t>"You have £" </a:t>
            </a:r>
            <a:r>
              <a:rPr lang="en-GB" sz="2800" dirty="0">
                <a:solidFill>
                  <a:srgbClr val="000000"/>
                </a:solidFill>
                <a:latin typeface="Consolas" pitchFamily="49" charset="0"/>
                <a:cs typeface="Consolas" pitchFamily="49" charset="0"/>
              </a:rPr>
              <a:t>+ money)</a:t>
            </a:r>
          </a:p>
          <a:p>
            <a:pPr marL="0" indent="0">
              <a:lnSpc>
                <a:spcPct val="150000"/>
              </a:lnSpc>
              <a:defRPr/>
            </a:pPr>
            <a:r>
              <a:rPr lang="en-GB" sz="2400" dirty="0">
                <a:solidFill>
                  <a:srgbClr val="000000"/>
                </a:solidFill>
                <a:latin typeface="Consolas" pitchFamily="49" charset="0"/>
                <a:cs typeface="Consolas" pitchFamily="49" charset="0"/>
              </a:rPr>
              <a:t> </a:t>
            </a:r>
            <a:r>
              <a:rPr lang="en-GB" sz="2400" dirty="0"/>
              <a:t>You will get an error. Try this:</a:t>
            </a:r>
          </a:p>
          <a:p>
            <a:pPr marL="0" indent="0">
              <a:lnSpc>
                <a:spcPct val="150000"/>
              </a:lnSpc>
              <a:buNone/>
              <a:defRPr/>
            </a:pPr>
            <a:r>
              <a:rPr lang="en-GB" dirty="0">
                <a:solidFill>
                  <a:srgbClr val="7030A0"/>
                </a:solidFill>
                <a:latin typeface="Consolas" pitchFamily="49" charset="0"/>
                <a:cs typeface="Consolas" pitchFamily="49" charset="0"/>
              </a:rPr>
              <a:t>	</a:t>
            </a:r>
            <a:r>
              <a:rPr lang="en-GB" sz="2800" dirty="0">
                <a:solidFill>
                  <a:srgbClr val="7030A0"/>
                </a:solidFill>
                <a:latin typeface="Consolas" pitchFamily="49" charset="0"/>
                <a:cs typeface="Consolas" pitchFamily="49" charset="0"/>
              </a:rPr>
              <a:t>print</a:t>
            </a:r>
            <a:r>
              <a:rPr lang="en-GB" sz="2800" dirty="0">
                <a:solidFill>
                  <a:srgbClr val="000000"/>
                </a:solidFill>
                <a:latin typeface="Consolas" pitchFamily="49" charset="0"/>
                <a:cs typeface="Consolas" pitchFamily="49" charset="0"/>
              </a:rPr>
              <a:t>(</a:t>
            </a:r>
            <a:r>
              <a:rPr lang="en-GB" sz="2800" dirty="0">
                <a:solidFill>
                  <a:srgbClr val="00B050"/>
                </a:solidFill>
                <a:latin typeface="Consolas" pitchFamily="49" charset="0"/>
                <a:cs typeface="Consolas" pitchFamily="49" charset="0"/>
              </a:rPr>
              <a:t>"You have £" </a:t>
            </a:r>
            <a:r>
              <a:rPr lang="en-GB" sz="2800" dirty="0">
                <a:solidFill>
                  <a:srgbClr val="000000"/>
                </a:solidFill>
                <a:latin typeface="Consolas" pitchFamily="49" charset="0"/>
                <a:cs typeface="Consolas" pitchFamily="49" charset="0"/>
              </a:rPr>
              <a:t>+ </a:t>
            </a:r>
            <a:r>
              <a:rPr lang="en-GB" sz="2800" dirty="0" err="1">
                <a:solidFill>
                  <a:srgbClr val="7030A0"/>
                </a:solidFill>
                <a:latin typeface="Consolas" pitchFamily="49" charset="0"/>
                <a:cs typeface="Consolas" pitchFamily="49" charset="0"/>
              </a:rPr>
              <a:t>str</a:t>
            </a:r>
            <a:r>
              <a:rPr lang="en-GB" sz="2800" dirty="0">
                <a:solidFill>
                  <a:srgbClr val="000000"/>
                </a:solidFill>
                <a:latin typeface="Consolas" pitchFamily="49" charset="0"/>
                <a:cs typeface="Consolas" pitchFamily="49" charset="0"/>
              </a:rPr>
              <a:t>(money))</a:t>
            </a:r>
          </a:p>
          <a:p>
            <a:pPr marL="0" indent="0">
              <a:lnSpc>
                <a:spcPct val="150000"/>
              </a:lnSpc>
              <a:buNone/>
              <a:defRPr/>
            </a:pPr>
            <a:endParaRPr lang="en-GB" dirty="0"/>
          </a:p>
          <a:p>
            <a:endParaRPr lang="en-GB" altLang="en-US" dirty="0"/>
          </a:p>
        </p:txBody>
      </p:sp>
    </p:spTree>
    <p:extLst>
      <p:ext uri="{BB962C8B-B14F-4D97-AF65-F5344CB8AC3E}">
        <p14:creationId xmlns:p14="http://schemas.microsoft.com/office/powerpoint/2010/main" val="128871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Worksheet 1a</a:t>
            </a:r>
            <a:endParaRPr lang="en-GB" dirty="0"/>
          </a:p>
        </p:txBody>
      </p:sp>
      <p:sp>
        <p:nvSpPr>
          <p:cNvPr id="3" name="Text Placeholder 2"/>
          <p:cNvSpPr>
            <a:spLocks noGrp="1"/>
          </p:cNvSpPr>
          <p:nvPr>
            <p:ph type="body" sz="quarter" idx="14"/>
          </p:nvPr>
        </p:nvSpPr>
        <p:spPr/>
        <p:txBody>
          <a:bodyPr/>
          <a:lstStyle/>
          <a:p>
            <a:r>
              <a:rPr lang="en-GB" altLang="en-US" dirty="0"/>
              <a:t>Complete the three tasks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1414630"/>
            <a:ext cx="9144000" cy="5448749"/>
          </a:xfrm>
          <a:prstGeom prst="rect">
            <a:avLst/>
          </a:prstGeom>
        </p:spPr>
      </p:pic>
      <p:pic>
        <p:nvPicPr>
          <p:cNvPr id="5" name="Picture 4" descr="Logo Unit 16.ai">
            <a:extLst>
              <a:ext uri="{FF2B5EF4-FFF2-40B4-BE49-F238E27FC236}">
                <a16:creationId xmlns:a16="http://schemas.microsoft.com/office/drawing/2014/main" id="{35AEA715-CEB0-48F5-81FB-8ADDF7DCDC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3600" y="6339600"/>
            <a:ext cx="1476000" cy="294359"/>
          </a:xfrm>
          <a:prstGeom prst="rect">
            <a:avLst/>
          </a:prstGeom>
        </p:spPr>
      </p:pic>
    </p:spTree>
    <p:extLst>
      <p:ext uri="{BB962C8B-B14F-4D97-AF65-F5344CB8AC3E}">
        <p14:creationId xmlns:p14="http://schemas.microsoft.com/office/powerpoint/2010/main" val="2144795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If statements</a:t>
            </a:r>
            <a:endParaRPr lang="en-GB" dirty="0"/>
          </a:p>
        </p:txBody>
      </p:sp>
      <p:sp>
        <p:nvSpPr>
          <p:cNvPr id="3" name="Text Placeholder 2"/>
          <p:cNvSpPr>
            <a:spLocks noGrp="1"/>
          </p:cNvSpPr>
          <p:nvPr>
            <p:ph type="body" sz="quarter" idx="14"/>
          </p:nvPr>
        </p:nvSpPr>
        <p:spPr/>
        <p:txBody>
          <a:bodyPr/>
          <a:lstStyle/>
          <a:p>
            <a:r>
              <a:rPr lang="en-GB" altLang="en-US" b="1" dirty="0">
                <a:solidFill>
                  <a:srgbClr val="7BD90B"/>
                </a:solidFill>
              </a:rPr>
              <a:t>If</a:t>
            </a:r>
            <a:r>
              <a:rPr lang="en-GB" altLang="en-US" dirty="0"/>
              <a:t> you have a brother or sister </a:t>
            </a:r>
            <a:r>
              <a:rPr lang="en-GB" altLang="en-US" b="1" dirty="0">
                <a:solidFill>
                  <a:srgbClr val="7BD90B"/>
                </a:solidFill>
              </a:rPr>
              <a:t>then</a:t>
            </a:r>
            <a:br>
              <a:rPr lang="en-GB" altLang="en-US" b="1" dirty="0">
                <a:solidFill>
                  <a:srgbClr val="7BD90B"/>
                </a:solidFill>
              </a:rPr>
            </a:br>
            <a:r>
              <a:rPr lang="en-GB" altLang="en-US" dirty="0"/>
              <a:t>hold your left hand in the air</a:t>
            </a:r>
          </a:p>
          <a:p>
            <a:pPr>
              <a:buNone/>
            </a:pPr>
            <a:endParaRPr lang="en-GB" altLang="en-US" dirty="0"/>
          </a:p>
          <a:p>
            <a:r>
              <a:rPr lang="en-GB" altLang="en-US" b="1" dirty="0"/>
              <a:t>Now put your hands down</a:t>
            </a:r>
          </a:p>
          <a:p>
            <a:endParaRPr lang="en-GB"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19942" y="1119248"/>
            <a:ext cx="3824058" cy="5744131"/>
          </a:xfrm>
          <a:prstGeom prst="rect">
            <a:avLst/>
          </a:prstGeom>
        </p:spPr>
      </p:pic>
    </p:spTree>
    <p:extLst>
      <p:ext uri="{BB962C8B-B14F-4D97-AF65-F5344CB8AC3E}">
        <p14:creationId xmlns:p14="http://schemas.microsoft.com/office/powerpoint/2010/main" val="17032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If – Else statements</a:t>
            </a:r>
            <a:endParaRPr lang="en-GB" dirty="0"/>
          </a:p>
        </p:txBody>
      </p:sp>
      <p:sp>
        <p:nvSpPr>
          <p:cNvPr id="3" name="Text Placeholder 2"/>
          <p:cNvSpPr>
            <a:spLocks noGrp="1"/>
          </p:cNvSpPr>
          <p:nvPr>
            <p:ph type="body" sz="quarter" idx="14"/>
          </p:nvPr>
        </p:nvSpPr>
        <p:spPr/>
        <p:txBody>
          <a:bodyPr/>
          <a:lstStyle/>
          <a:p>
            <a:r>
              <a:rPr lang="en-GB" altLang="en-US" b="1" dirty="0">
                <a:solidFill>
                  <a:srgbClr val="7BD90B"/>
                </a:solidFill>
              </a:rPr>
              <a:t>If</a:t>
            </a:r>
            <a:r>
              <a:rPr lang="en-GB" altLang="en-US" dirty="0">
                <a:solidFill>
                  <a:srgbClr val="7BD90B"/>
                </a:solidFill>
              </a:rPr>
              <a:t> </a:t>
            </a:r>
            <a:r>
              <a:rPr lang="en-GB" altLang="en-US" dirty="0"/>
              <a:t>you have a brother or sister </a:t>
            </a:r>
            <a:r>
              <a:rPr lang="en-GB" altLang="en-US" b="1" dirty="0">
                <a:solidFill>
                  <a:srgbClr val="7BD90B"/>
                </a:solidFill>
              </a:rPr>
              <a:t>then</a:t>
            </a:r>
          </a:p>
          <a:p>
            <a:pPr>
              <a:buNone/>
            </a:pPr>
            <a:r>
              <a:rPr lang="en-GB" altLang="en-US" b="1" dirty="0"/>
              <a:t>	</a:t>
            </a:r>
            <a:r>
              <a:rPr lang="en-GB" altLang="en-US" dirty="0"/>
              <a:t>hold your left hand in the air</a:t>
            </a:r>
            <a:br>
              <a:rPr lang="en-GB" altLang="en-US" dirty="0"/>
            </a:br>
            <a:endParaRPr lang="en-GB" altLang="en-US" dirty="0"/>
          </a:p>
          <a:p>
            <a:r>
              <a:rPr lang="en-GB" altLang="en-US" b="1" dirty="0">
                <a:solidFill>
                  <a:srgbClr val="7BD90B"/>
                </a:solidFill>
              </a:rPr>
              <a:t>Else</a:t>
            </a:r>
            <a:r>
              <a:rPr lang="en-GB" altLang="en-US" dirty="0"/>
              <a:t> (if you don’t) </a:t>
            </a:r>
            <a:r>
              <a:rPr lang="en-GB" altLang="en-US" b="1" dirty="0">
                <a:solidFill>
                  <a:srgbClr val="7BD90B"/>
                </a:solidFill>
              </a:rPr>
              <a:t>then</a:t>
            </a:r>
          </a:p>
          <a:p>
            <a:pPr>
              <a:buNone/>
            </a:pPr>
            <a:r>
              <a:rPr lang="en-GB" altLang="en-US" b="1" dirty="0"/>
              <a:t>	</a:t>
            </a:r>
            <a:r>
              <a:rPr lang="en-GB" altLang="en-US" dirty="0"/>
              <a:t>hold your right hand in the air</a:t>
            </a:r>
            <a:endParaRPr lang="en-GB" altLang="en-US" b="1" dirty="0"/>
          </a:p>
          <a:p>
            <a:pPr>
              <a:buNone/>
            </a:pPr>
            <a:endParaRPr lang="en-GB" altLang="en-US" dirty="0"/>
          </a:p>
          <a:p>
            <a:r>
              <a:rPr lang="en-GB" altLang="en-US" b="1" dirty="0"/>
              <a:t>Now put your hands down</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0891" y="1054008"/>
            <a:ext cx="3053110" cy="5809372"/>
          </a:xfrm>
          <a:prstGeom prst="rect">
            <a:avLst/>
          </a:prstGeom>
        </p:spPr>
      </p:pic>
    </p:spTree>
    <p:extLst>
      <p:ext uri="{BB962C8B-B14F-4D97-AF65-F5344CB8AC3E}">
        <p14:creationId xmlns:p14="http://schemas.microsoft.com/office/powerpoint/2010/main" val="185996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If – </a:t>
            </a:r>
            <a:r>
              <a:rPr lang="en-GB" altLang="en-US" dirty="0" err="1"/>
              <a:t>Elif</a:t>
            </a:r>
            <a:r>
              <a:rPr lang="en-GB" altLang="en-US" dirty="0"/>
              <a:t> - Else statements</a:t>
            </a:r>
            <a:endParaRPr lang="en-GB" dirty="0"/>
          </a:p>
        </p:txBody>
      </p:sp>
      <p:sp>
        <p:nvSpPr>
          <p:cNvPr id="3" name="Text Placeholder 2"/>
          <p:cNvSpPr>
            <a:spLocks noGrp="1"/>
          </p:cNvSpPr>
          <p:nvPr>
            <p:ph type="body" sz="quarter" idx="14"/>
          </p:nvPr>
        </p:nvSpPr>
        <p:spPr/>
        <p:txBody>
          <a:bodyPr/>
          <a:lstStyle/>
          <a:p>
            <a:r>
              <a:rPr lang="en-GB" altLang="en-US" b="1" dirty="0">
                <a:solidFill>
                  <a:srgbClr val="7BD90B"/>
                </a:solidFill>
              </a:rPr>
              <a:t>If</a:t>
            </a:r>
            <a:r>
              <a:rPr lang="en-GB" altLang="en-US" dirty="0"/>
              <a:t> you have only a brother </a:t>
            </a:r>
            <a:r>
              <a:rPr lang="en-GB" altLang="en-US" b="1" dirty="0">
                <a:solidFill>
                  <a:srgbClr val="7BD90B"/>
                </a:solidFill>
              </a:rPr>
              <a:t>then</a:t>
            </a:r>
          </a:p>
          <a:p>
            <a:pPr>
              <a:buNone/>
            </a:pPr>
            <a:r>
              <a:rPr lang="en-GB" altLang="en-US" b="1" dirty="0"/>
              <a:t>	</a:t>
            </a:r>
            <a:r>
              <a:rPr lang="en-GB" altLang="en-US" dirty="0"/>
              <a:t>hold your left hand in the air</a:t>
            </a:r>
            <a:br>
              <a:rPr lang="en-GB" altLang="en-US" dirty="0"/>
            </a:br>
            <a:endParaRPr lang="en-GB" altLang="en-US" dirty="0"/>
          </a:p>
          <a:p>
            <a:r>
              <a:rPr lang="en-GB" altLang="en-US" b="1" dirty="0">
                <a:solidFill>
                  <a:srgbClr val="7BD90B"/>
                </a:solidFill>
              </a:rPr>
              <a:t>Else</a:t>
            </a:r>
            <a:r>
              <a:rPr lang="en-GB" altLang="en-US" dirty="0">
                <a:solidFill>
                  <a:srgbClr val="7BD90B"/>
                </a:solidFill>
              </a:rPr>
              <a:t> </a:t>
            </a:r>
            <a:r>
              <a:rPr lang="en-GB" altLang="en-US" b="1" dirty="0">
                <a:solidFill>
                  <a:srgbClr val="7BD90B"/>
                </a:solidFill>
              </a:rPr>
              <a:t>if</a:t>
            </a:r>
            <a:r>
              <a:rPr lang="en-GB" altLang="en-US" dirty="0">
                <a:solidFill>
                  <a:srgbClr val="25C6FF"/>
                </a:solidFill>
              </a:rPr>
              <a:t> </a:t>
            </a:r>
            <a:r>
              <a:rPr lang="en-GB" altLang="en-US" dirty="0"/>
              <a:t>you have only a sister </a:t>
            </a:r>
            <a:r>
              <a:rPr lang="en-GB" altLang="en-US" b="1" dirty="0">
                <a:solidFill>
                  <a:srgbClr val="7BD90B"/>
                </a:solidFill>
              </a:rPr>
              <a:t>then</a:t>
            </a:r>
          </a:p>
          <a:p>
            <a:pPr>
              <a:buNone/>
            </a:pPr>
            <a:r>
              <a:rPr lang="en-GB" altLang="en-US" b="1" dirty="0"/>
              <a:t>	</a:t>
            </a:r>
            <a:r>
              <a:rPr lang="en-GB" altLang="en-US" dirty="0"/>
              <a:t>hold your right hand in the air</a:t>
            </a:r>
          </a:p>
          <a:p>
            <a:pPr>
              <a:buNone/>
            </a:pPr>
            <a:endParaRPr lang="en-GB" altLang="en-US" b="1" dirty="0"/>
          </a:p>
          <a:p>
            <a:r>
              <a:rPr lang="en-GB" altLang="en-US" b="1" dirty="0">
                <a:solidFill>
                  <a:srgbClr val="7BD90B"/>
                </a:solidFill>
              </a:rPr>
              <a:t>Else</a:t>
            </a:r>
            <a:r>
              <a:rPr lang="en-GB" altLang="en-US" b="1" dirty="0"/>
              <a:t> </a:t>
            </a:r>
            <a:r>
              <a:rPr lang="en-GB" altLang="en-US" dirty="0"/>
              <a:t>(everyone else) </a:t>
            </a:r>
            <a:r>
              <a:rPr lang="en-GB" altLang="en-US" b="1" dirty="0">
                <a:solidFill>
                  <a:srgbClr val="7BD90B"/>
                </a:solidFill>
              </a:rPr>
              <a:t>then</a:t>
            </a:r>
          </a:p>
          <a:p>
            <a:pPr>
              <a:buNone/>
            </a:pPr>
            <a:r>
              <a:rPr lang="en-GB" altLang="en-US" b="1" dirty="0"/>
              <a:t>	</a:t>
            </a:r>
            <a:r>
              <a:rPr lang="en-GB" altLang="en-US" dirty="0"/>
              <a:t>hold both arms out like zombies</a:t>
            </a:r>
            <a:endParaRPr lang="en-GB" altLang="en-US" b="1" dirty="0"/>
          </a:p>
          <a:p>
            <a:endParaRPr lang="en-GB" dirty="0"/>
          </a:p>
        </p:txBody>
      </p:sp>
    </p:spTree>
    <p:extLst>
      <p:ext uri="{BB962C8B-B14F-4D97-AF65-F5344CB8AC3E}">
        <p14:creationId xmlns:p14="http://schemas.microsoft.com/office/powerpoint/2010/main" val="814481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Python syntax</a:t>
            </a:r>
            <a:endParaRPr lang="en-GB" dirty="0"/>
          </a:p>
        </p:txBody>
      </p:sp>
      <p:sp>
        <p:nvSpPr>
          <p:cNvPr id="6" name="Content Placeholder 2"/>
          <p:cNvSpPr txBox="1">
            <a:spLocks/>
          </p:cNvSpPr>
          <p:nvPr/>
        </p:nvSpPr>
        <p:spPr>
          <a:xfrm>
            <a:off x="615462" y="1778808"/>
            <a:ext cx="8229600" cy="4165923"/>
          </a:xfrm>
          <a:prstGeom prst="rect">
            <a:avLst/>
          </a:prstGeom>
        </p:spPr>
        <p:txBody>
          <a:bodyPr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a:buNone/>
              <a:defRPr/>
            </a:pPr>
            <a:r>
              <a:rPr lang="en-GB"/>
              <a:t>		</a:t>
            </a:r>
            <a:r>
              <a:rPr lang="en-GB">
                <a:solidFill>
                  <a:schemeClr val="accent6">
                    <a:lumMod val="75000"/>
                  </a:schemeClr>
                </a:solidFill>
                <a:latin typeface="Consolas"/>
                <a:cs typeface="Consolas"/>
              </a:rPr>
              <a:t>if</a:t>
            </a:r>
            <a:r>
              <a:rPr lang="en-GB">
                <a:latin typeface="Consolas"/>
                <a:cs typeface="Consolas"/>
              </a:rPr>
              <a:t> hasASister == </a:t>
            </a:r>
            <a:r>
              <a:rPr lang="en-GB">
                <a:solidFill>
                  <a:srgbClr val="E46C0A"/>
                </a:solidFill>
                <a:latin typeface="Consolas"/>
                <a:cs typeface="Consolas"/>
              </a:rPr>
              <a:t>True</a:t>
            </a:r>
            <a:r>
              <a:rPr lang="en-GB">
                <a:latin typeface="Consolas"/>
                <a:cs typeface="Consolas"/>
              </a:rPr>
              <a:t>:</a:t>
            </a:r>
          </a:p>
          <a:p>
            <a:pPr>
              <a:buFont typeface="Arial"/>
              <a:buNone/>
              <a:defRPr/>
            </a:pPr>
            <a:r>
              <a:rPr lang="en-GB">
                <a:latin typeface="Consolas"/>
                <a:cs typeface="Consolas"/>
              </a:rPr>
              <a:t>			leftArm = </a:t>
            </a:r>
            <a:r>
              <a:rPr lang="en-GB">
                <a:solidFill>
                  <a:srgbClr val="00B050"/>
                </a:solidFill>
                <a:latin typeface="Consolas" pitchFamily="49" charset="0"/>
                <a:cs typeface="Consolas" pitchFamily="49" charset="0"/>
              </a:rPr>
              <a:t>"up"</a:t>
            </a:r>
            <a:endParaRPr lang="en-GB">
              <a:solidFill>
                <a:srgbClr val="008000"/>
              </a:solidFill>
              <a:latin typeface="Consolas"/>
              <a:cs typeface="Consolas"/>
            </a:endParaRPr>
          </a:p>
          <a:p>
            <a:pPr>
              <a:buFont typeface="Arial"/>
              <a:buNone/>
              <a:defRPr/>
            </a:pPr>
            <a:r>
              <a:rPr lang="en-GB">
                <a:latin typeface="Consolas"/>
                <a:cs typeface="Consolas"/>
              </a:rPr>
              <a:t>		</a:t>
            </a:r>
            <a:r>
              <a:rPr lang="en-GB">
                <a:solidFill>
                  <a:srgbClr val="E46C0A"/>
                </a:solidFill>
                <a:latin typeface="Consolas"/>
                <a:cs typeface="Consolas"/>
              </a:rPr>
              <a:t>elif</a:t>
            </a:r>
            <a:r>
              <a:rPr lang="en-GB">
                <a:latin typeface="Consolas"/>
                <a:cs typeface="Consolas"/>
              </a:rPr>
              <a:t> hasABrother == </a:t>
            </a:r>
            <a:r>
              <a:rPr lang="en-GB">
                <a:solidFill>
                  <a:schemeClr val="accent6">
                    <a:lumMod val="75000"/>
                  </a:schemeClr>
                </a:solidFill>
                <a:latin typeface="Consolas"/>
                <a:cs typeface="Consolas"/>
              </a:rPr>
              <a:t>True</a:t>
            </a:r>
            <a:r>
              <a:rPr lang="en-GB">
                <a:latin typeface="Consolas"/>
                <a:cs typeface="Consolas"/>
              </a:rPr>
              <a:t>:</a:t>
            </a:r>
          </a:p>
          <a:p>
            <a:pPr>
              <a:buFont typeface="Arial"/>
              <a:buNone/>
              <a:defRPr/>
            </a:pPr>
            <a:r>
              <a:rPr lang="en-GB">
                <a:latin typeface="Consolas"/>
                <a:cs typeface="Consolas"/>
              </a:rPr>
              <a:t>			rightArm = </a:t>
            </a:r>
            <a:r>
              <a:rPr lang="en-GB">
                <a:solidFill>
                  <a:srgbClr val="00B050"/>
                </a:solidFill>
                <a:latin typeface="Consolas" pitchFamily="49" charset="0"/>
                <a:cs typeface="Consolas" pitchFamily="49" charset="0"/>
              </a:rPr>
              <a:t>"up"</a:t>
            </a:r>
          </a:p>
          <a:p>
            <a:pPr>
              <a:buFont typeface="Arial"/>
              <a:buNone/>
              <a:defRPr/>
            </a:pPr>
            <a:r>
              <a:rPr lang="en-GB">
                <a:latin typeface="Consolas"/>
                <a:cs typeface="Consolas"/>
              </a:rPr>
              <a:t>		</a:t>
            </a:r>
            <a:r>
              <a:rPr lang="en-GB">
                <a:solidFill>
                  <a:srgbClr val="E46C0A"/>
                </a:solidFill>
                <a:latin typeface="Consolas"/>
                <a:cs typeface="Consolas"/>
              </a:rPr>
              <a:t>else</a:t>
            </a:r>
            <a:r>
              <a:rPr lang="en-GB">
                <a:latin typeface="Consolas"/>
                <a:cs typeface="Consolas"/>
              </a:rPr>
              <a:t>:</a:t>
            </a:r>
          </a:p>
          <a:p>
            <a:pPr>
              <a:buFont typeface="Arial"/>
              <a:buNone/>
              <a:defRPr/>
            </a:pPr>
            <a:r>
              <a:rPr lang="en-GB">
                <a:latin typeface="Consolas"/>
                <a:cs typeface="Consolas"/>
              </a:rPr>
              <a:t>			leftArm = </a:t>
            </a:r>
            <a:r>
              <a:rPr lang="en-GB">
                <a:solidFill>
                  <a:srgbClr val="00B050"/>
                </a:solidFill>
                <a:latin typeface="Consolas" pitchFamily="49" charset="0"/>
                <a:cs typeface="Consolas" pitchFamily="49" charset="0"/>
              </a:rPr>
              <a:t>"zombie"</a:t>
            </a:r>
            <a:r>
              <a:rPr lang="en-GB">
                <a:latin typeface="Consolas"/>
                <a:cs typeface="Consolas"/>
              </a:rPr>
              <a:t>				rightArm = </a:t>
            </a:r>
            <a:r>
              <a:rPr lang="en-GB">
                <a:solidFill>
                  <a:srgbClr val="00B050"/>
                </a:solidFill>
                <a:latin typeface="Consolas" pitchFamily="49" charset="0"/>
                <a:cs typeface="Consolas" pitchFamily="49" charset="0"/>
              </a:rPr>
              <a:t>"zombie"</a:t>
            </a:r>
            <a:endParaRPr lang="en-GB">
              <a:solidFill>
                <a:srgbClr val="008000"/>
              </a:solidFill>
              <a:latin typeface="Consolas"/>
              <a:cs typeface="Consolas"/>
            </a:endParaRPr>
          </a:p>
          <a:p>
            <a:pPr lvl="1">
              <a:buFont typeface="Arial"/>
              <a:buNone/>
              <a:defRPr/>
            </a:pPr>
            <a:endParaRPr lang="en-GB" dirty="0"/>
          </a:p>
        </p:txBody>
      </p:sp>
    </p:spTree>
    <p:extLst>
      <p:ext uri="{BB962C8B-B14F-4D97-AF65-F5344CB8AC3E}">
        <p14:creationId xmlns:p14="http://schemas.microsoft.com/office/powerpoint/2010/main" val="271262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Common mistakes</a:t>
            </a:r>
            <a:endParaRPr lang="en-GB" dirty="0"/>
          </a:p>
        </p:txBody>
      </p:sp>
      <p:sp>
        <p:nvSpPr>
          <p:cNvPr id="3" name="Text Placeholder 2"/>
          <p:cNvSpPr>
            <a:spLocks noGrp="1"/>
          </p:cNvSpPr>
          <p:nvPr>
            <p:ph type="body" sz="quarter" idx="14"/>
          </p:nvPr>
        </p:nvSpPr>
        <p:spPr>
          <a:xfrm>
            <a:off x="724280" y="3002636"/>
            <a:ext cx="7797230" cy="3544336"/>
          </a:xfrm>
        </p:spPr>
        <p:txBody>
          <a:bodyPr/>
          <a:lstStyle/>
          <a:p>
            <a:pPr>
              <a:lnSpc>
                <a:spcPct val="90000"/>
              </a:lnSpc>
            </a:pPr>
            <a:r>
              <a:rPr lang="en-GB" altLang="en-US" dirty="0"/>
              <a:t>Each </a:t>
            </a:r>
            <a:r>
              <a:rPr lang="en-GB" altLang="en-US" b="1" i="1" dirty="0">
                <a:solidFill>
                  <a:srgbClr val="7BD90B"/>
                </a:solidFill>
              </a:rPr>
              <a:t>if</a:t>
            </a:r>
            <a:r>
              <a:rPr lang="en-GB" altLang="en-US" dirty="0"/>
              <a:t>, </a:t>
            </a:r>
            <a:r>
              <a:rPr lang="en-GB" altLang="en-US" b="1" i="1" dirty="0" err="1">
                <a:solidFill>
                  <a:srgbClr val="7BD90B"/>
                </a:solidFill>
              </a:rPr>
              <a:t>elif</a:t>
            </a:r>
            <a:r>
              <a:rPr lang="en-GB" altLang="en-US" dirty="0"/>
              <a:t> or </a:t>
            </a:r>
            <a:r>
              <a:rPr lang="en-GB" altLang="en-US" b="1" i="1" dirty="0">
                <a:solidFill>
                  <a:srgbClr val="7BD90B"/>
                </a:solidFill>
              </a:rPr>
              <a:t>else</a:t>
            </a:r>
            <a:r>
              <a:rPr lang="en-GB" altLang="en-US" dirty="0"/>
              <a:t> needs a </a:t>
            </a:r>
            <a:r>
              <a:rPr lang="en-GB" altLang="en-US" b="1" dirty="0">
                <a:solidFill>
                  <a:srgbClr val="7BD90B"/>
                </a:solidFill>
              </a:rPr>
              <a:t>:</a:t>
            </a:r>
            <a:r>
              <a:rPr lang="en-GB" altLang="en-US" b="1" dirty="0"/>
              <a:t> </a:t>
            </a:r>
            <a:r>
              <a:rPr lang="en-GB" altLang="en-US" dirty="0"/>
              <a:t>at the end of that line </a:t>
            </a:r>
            <a:br>
              <a:rPr lang="en-GB" altLang="en-US" dirty="0"/>
            </a:br>
            <a:r>
              <a:rPr lang="en-GB" altLang="en-US" dirty="0"/>
              <a:t>(think “then”)</a:t>
            </a:r>
          </a:p>
          <a:p>
            <a:pPr>
              <a:lnSpc>
                <a:spcPct val="90000"/>
              </a:lnSpc>
            </a:pPr>
            <a:r>
              <a:rPr lang="en-GB" altLang="en-US" dirty="0"/>
              <a:t>Always use a double equals (</a:t>
            </a:r>
            <a:r>
              <a:rPr lang="en-GB" altLang="en-US" b="1" dirty="0">
                <a:solidFill>
                  <a:srgbClr val="7BD90B"/>
                </a:solidFill>
              </a:rPr>
              <a:t>==</a:t>
            </a:r>
            <a:r>
              <a:rPr lang="en-GB" altLang="en-US" dirty="0"/>
              <a:t>) for a test</a:t>
            </a:r>
          </a:p>
          <a:p>
            <a:pPr>
              <a:lnSpc>
                <a:spcPct val="90000"/>
              </a:lnSpc>
            </a:pPr>
            <a:r>
              <a:rPr lang="en-GB" altLang="en-US" dirty="0"/>
              <a:t>The instructions for what to do need to be </a:t>
            </a:r>
            <a:r>
              <a:rPr lang="en-GB" altLang="en-US" i="1" dirty="0"/>
              <a:t>indented</a:t>
            </a:r>
            <a:br>
              <a:rPr lang="en-GB" altLang="en-US" dirty="0"/>
            </a:br>
            <a:r>
              <a:rPr lang="en-GB" altLang="en-US" dirty="0"/>
              <a:t>(use the Tab key)</a:t>
            </a:r>
          </a:p>
          <a:p>
            <a:pPr>
              <a:lnSpc>
                <a:spcPct val="90000"/>
              </a:lnSpc>
            </a:pPr>
            <a:endParaRPr lang="en-GB" altLang="en-US" sz="2400" dirty="0"/>
          </a:p>
          <a:p>
            <a:endParaRPr lang="en-GB" dirty="0"/>
          </a:p>
        </p:txBody>
      </p:sp>
      <p:pic>
        <p:nvPicPr>
          <p:cNvPr id="4" name="Picture 2"/>
          <p:cNvPicPr>
            <a:picLocks noChangeAspect="1" noChangeArrowheads="1"/>
          </p:cNvPicPr>
          <p:nvPr/>
        </p:nvPicPr>
        <p:blipFill rotWithShape="1">
          <a:blip r:embed="rId2">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bwMode="auto">
          <a:xfrm>
            <a:off x="3743966" y="5005823"/>
            <a:ext cx="1777097" cy="1283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792312" y="1870720"/>
            <a:ext cx="5588000" cy="780116"/>
          </a:xfrm>
          <a:prstGeom prst="rect">
            <a:avLst/>
          </a:prstGeom>
        </p:spPr>
      </p:pic>
    </p:spTree>
    <p:extLst>
      <p:ext uri="{BB962C8B-B14F-4D97-AF65-F5344CB8AC3E}">
        <p14:creationId xmlns:p14="http://schemas.microsoft.com/office/powerpoint/2010/main" val="108467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Worksheet 1b</a:t>
            </a:r>
            <a:endParaRPr lang="en-GB" dirty="0"/>
          </a:p>
        </p:txBody>
      </p:sp>
      <p:sp>
        <p:nvSpPr>
          <p:cNvPr id="3" name="Text Placeholder 2"/>
          <p:cNvSpPr>
            <a:spLocks noGrp="1"/>
          </p:cNvSpPr>
          <p:nvPr>
            <p:ph type="body" sz="quarter" idx="14"/>
          </p:nvPr>
        </p:nvSpPr>
        <p:spPr/>
        <p:txBody>
          <a:bodyPr/>
          <a:lstStyle/>
          <a:p>
            <a:r>
              <a:rPr lang="en-GB" altLang="en-US" dirty="0"/>
              <a:t>Complete the three tasks</a:t>
            </a:r>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463964" y="2131691"/>
            <a:ext cx="5680038" cy="4456863"/>
          </a:xfrm>
          <a:prstGeom prst="rect">
            <a:avLst/>
          </a:prstGeom>
        </p:spPr>
      </p:pic>
    </p:spTree>
    <p:extLst>
      <p:ext uri="{BB962C8B-B14F-4D97-AF65-F5344CB8AC3E}">
        <p14:creationId xmlns:p14="http://schemas.microsoft.com/office/powerpoint/2010/main" val="3103624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3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GB" sz="2400" dirty="0"/>
              <a:t>Read and understand an existing Python program</a:t>
            </a:r>
          </a:p>
          <a:p>
            <a:r>
              <a:rPr lang="en-GB" sz="2400" dirty="0"/>
              <a:t>Recall different data types</a:t>
            </a:r>
          </a:p>
          <a:p>
            <a:r>
              <a:rPr lang="en-GB" sz="2400" dirty="0"/>
              <a:t>Use the </a:t>
            </a:r>
            <a:r>
              <a:rPr lang="en-GB" sz="2400" dirty="0" err="1"/>
              <a:t>int</a:t>
            </a:r>
            <a:r>
              <a:rPr lang="en-GB" sz="2400" dirty="0"/>
              <a:t>(), float() and </a:t>
            </a:r>
            <a:r>
              <a:rPr lang="en-GB" sz="2400" dirty="0" err="1"/>
              <a:t>str</a:t>
            </a:r>
            <a:r>
              <a:rPr lang="en-GB" sz="2400" dirty="0"/>
              <a:t>() functions to convert data types</a:t>
            </a:r>
          </a:p>
          <a:p>
            <a:r>
              <a:rPr lang="en-GB" sz="2400" dirty="0"/>
              <a:t>Write an if-else statement</a:t>
            </a:r>
          </a:p>
        </p:txBody>
      </p:sp>
      <p:sp>
        <p:nvSpPr>
          <p:cNvPr id="3" name="Text Placeholder 2"/>
          <p:cNvSpPr>
            <a:spLocks noGrp="1"/>
          </p:cNvSpPr>
          <p:nvPr>
            <p:ph type="body" sz="quarter" idx="13"/>
          </p:nvPr>
        </p:nvSpPr>
        <p:spPr/>
        <p:txBody>
          <a:bodyPr/>
          <a:lstStyle/>
          <a:p>
            <a:r>
              <a:rPr lang="en-GB" altLang="en-US" dirty="0">
                <a:solidFill>
                  <a:schemeClr val="tx1"/>
                </a:solidFill>
              </a:rPr>
              <a:t>Objectives</a:t>
            </a:r>
            <a:endParaRPr lang="en-GB" dirty="0">
              <a:solidFill>
                <a:schemeClr val="tx1"/>
              </a:solidFill>
            </a:endParaRPr>
          </a:p>
        </p:txBody>
      </p:sp>
    </p:spTree>
    <p:extLst>
      <p:ext uri="{BB962C8B-B14F-4D97-AF65-F5344CB8AC3E}">
        <p14:creationId xmlns:p14="http://schemas.microsoft.com/office/powerpoint/2010/main" val="1557585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GB" altLang="en-US" dirty="0"/>
              <a:t>Starter</a:t>
            </a:r>
            <a:endParaRPr lang="en-GB" dirty="0"/>
          </a:p>
        </p:txBody>
      </p:sp>
      <p:sp>
        <p:nvSpPr>
          <p:cNvPr id="5" name="Text Placeholder 4"/>
          <p:cNvSpPr>
            <a:spLocks noGrp="1"/>
          </p:cNvSpPr>
          <p:nvPr>
            <p:ph type="body" sz="quarter" idx="14"/>
          </p:nvPr>
        </p:nvSpPr>
        <p:spPr/>
        <p:txBody>
          <a:bodyPr/>
          <a:lstStyle/>
          <a:p>
            <a:pPr marL="0" indent="0">
              <a:spcAft>
                <a:spcPts val="0"/>
              </a:spcAft>
              <a:buNone/>
              <a:defRPr/>
            </a:pPr>
            <a:r>
              <a:rPr lang="en-GB" b="1" dirty="0"/>
              <a:t>Reading Code: </a:t>
            </a:r>
            <a:r>
              <a:rPr lang="en-GB" dirty="0"/>
              <a:t>What does this program do?</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0" y="2546934"/>
            <a:ext cx="7454900" cy="3403600"/>
          </a:xfrm>
          <a:prstGeom prst="rect">
            <a:avLst/>
          </a:prstGeom>
        </p:spPr>
      </p:pic>
    </p:spTree>
    <p:extLst>
      <p:ext uri="{BB962C8B-B14F-4D97-AF65-F5344CB8AC3E}">
        <p14:creationId xmlns:p14="http://schemas.microsoft.com/office/powerpoint/2010/main" val="330530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Section 1</a:t>
            </a:r>
            <a:endParaRPr lang="en-GB" dirty="0"/>
          </a:p>
        </p:txBody>
      </p:sp>
      <p:sp>
        <p:nvSpPr>
          <p:cNvPr id="3" name="Text Placeholder 2"/>
          <p:cNvSpPr>
            <a:spLocks noGrp="1"/>
          </p:cNvSpPr>
          <p:nvPr>
            <p:ph type="body" sz="quarter" idx="14"/>
          </p:nvPr>
        </p:nvSpPr>
        <p:spPr>
          <a:xfrm>
            <a:off x="823950" y="3827551"/>
            <a:ext cx="7797230" cy="2124842"/>
          </a:xfrm>
        </p:spPr>
        <p:txBody>
          <a:bodyPr/>
          <a:lstStyle/>
          <a:p>
            <a:r>
              <a:rPr lang="en-GB" altLang="en-US" dirty="0"/>
              <a:t>Sets the values of three variables</a:t>
            </a:r>
          </a:p>
          <a:p>
            <a:pPr lvl="1"/>
            <a:r>
              <a:rPr lang="en-GB" altLang="en-US" dirty="0" err="1"/>
              <a:t>correctPassword</a:t>
            </a:r>
            <a:endParaRPr lang="en-GB" altLang="en-US" dirty="0"/>
          </a:p>
          <a:p>
            <a:pPr lvl="1"/>
            <a:r>
              <a:rPr lang="en-GB" altLang="en-US" dirty="0"/>
              <a:t>guesses	</a:t>
            </a:r>
          </a:p>
          <a:p>
            <a:pPr lvl="1"/>
            <a:r>
              <a:rPr lang="en-GB" altLang="en-US" dirty="0"/>
              <a:t>guess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23950" y="1927578"/>
            <a:ext cx="5757430" cy="1549400"/>
          </a:xfrm>
          <a:prstGeom prst="rect">
            <a:avLst/>
          </a:prstGeom>
        </p:spPr>
      </p:pic>
    </p:spTree>
    <p:extLst>
      <p:ext uri="{BB962C8B-B14F-4D97-AF65-F5344CB8AC3E}">
        <p14:creationId xmlns:p14="http://schemas.microsoft.com/office/powerpoint/2010/main" val="4290375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Section 2</a:t>
            </a:r>
            <a:endParaRPr lang="en-GB" dirty="0"/>
          </a:p>
        </p:txBody>
      </p:sp>
      <p:sp>
        <p:nvSpPr>
          <p:cNvPr id="3" name="Text Placeholder 2"/>
          <p:cNvSpPr>
            <a:spLocks noGrp="1"/>
          </p:cNvSpPr>
          <p:nvPr>
            <p:ph type="body" sz="quarter" idx="14"/>
          </p:nvPr>
        </p:nvSpPr>
        <p:spPr>
          <a:xfrm>
            <a:off x="724280" y="3930179"/>
            <a:ext cx="7797230" cy="2064223"/>
          </a:xfrm>
        </p:spPr>
        <p:txBody>
          <a:bodyPr/>
          <a:lstStyle/>
          <a:p>
            <a:r>
              <a:rPr lang="en-GB" altLang="en-US" dirty="0"/>
              <a:t>Keeps running </a:t>
            </a:r>
            <a:r>
              <a:rPr lang="en-GB" altLang="en-US" b="1" i="1" dirty="0"/>
              <a:t>while</a:t>
            </a:r>
            <a:r>
              <a:rPr lang="en-GB" altLang="en-US" b="1" dirty="0"/>
              <a:t> </a:t>
            </a:r>
            <a:r>
              <a:rPr lang="en-GB" altLang="en-US" dirty="0"/>
              <a:t>the guess is different from the correct password</a:t>
            </a:r>
          </a:p>
          <a:p>
            <a:r>
              <a:rPr lang="en-GB" altLang="en-US" dirty="0"/>
              <a:t>Asks the user to have a guess</a:t>
            </a:r>
          </a:p>
          <a:p>
            <a:r>
              <a:rPr lang="en-GB" altLang="en-US" dirty="0"/>
              <a:t>Counts the number of guesses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280" y="1801092"/>
            <a:ext cx="8270487" cy="1905000"/>
          </a:xfrm>
          <a:prstGeom prst="rect">
            <a:avLst/>
          </a:prstGeom>
        </p:spPr>
      </p:pic>
    </p:spTree>
    <p:extLst>
      <p:ext uri="{BB962C8B-B14F-4D97-AF65-F5344CB8AC3E}">
        <p14:creationId xmlns:p14="http://schemas.microsoft.com/office/powerpoint/2010/main" val="2195797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Section 3</a:t>
            </a:r>
            <a:endParaRPr lang="en-GB" dirty="0"/>
          </a:p>
        </p:txBody>
      </p:sp>
      <p:sp>
        <p:nvSpPr>
          <p:cNvPr id="3" name="Text Placeholder 2"/>
          <p:cNvSpPr>
            <a:spLocks noGrp="1"/>
          </p:cNvSpPr>
          <p:nvPr>
            <p:ph type="body" sz="quarter" idx="14"/>
          </p:nvPr>
        </p:nvSpPr>
        <p:spPr>
          <a:xfrm>
            <a:off x="724280" y="3430982"/>
            <a:ext cx="7797230" cy="2092363"/>
          </a:xfrm>
        </p:spPr>
        <p:txBody>
          <a:bodyPr/>
          <a:lstStyle/>
          <a:p>
            <a:r>
              <a:rPr lang="en-GB" altLang="en-US" dirty="0"/>
              <a:t>Works out how many guesses it took and prints out the result</a:t>
            </a:r>
          </a:p>
          <a:p>
            <a:r>
              <a:rPr lang="en-GB" altLang="en-US" dirty="0"/>
              <a:t>What would happen if you just had the last line and made 1 guess?</a:t>
            </a: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24280" y="1918179"/>
            <a:ext cx="8022556" cy="1128388"/>
          </a:xfrm>
          <a:prstGeom prst="rect">
            <a:avLst/>
          </a:prstGeom>
        </p:spPr>
      </p:pic>
    </p:spTree>
    <p:extLst>
      <p:ext uri="{BB962C8B-B14F-4D97-AF65-F5344CB8AC3E}">
        <p14:creationId xmlns:p14="http://schemas.microsoft.com/office/powerpoint/2010/main" val="3430550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Data types</a:t>
            </a:r>
            <a:endParaRPr lang="en-GB" dirty="0"/>
          </a:p>
        </p:txBody>
      </p:sp>
      <p:sp>
        <p:nvSpPr>
          <p:cNvPr id="3" name="Text Placeholder 2"/>
          <p:cNvSpPr>
            <a:spLocks noGrp="1"/>
          </p:cNvSpPr>
          <p:nvPr>
            <p:ph type="body" sz="quarter" idx="14"/>
          </p:nvPr>
        </p:nvSpPr>
        <p:spPr/>
        <p:txBody>
          <a:bodyPr/>
          <a:lstStyle/>
          <a:p>
            <a:pPr>
              <a:buNone/>
            </a:pPr>
            <a:r>
              <a:rPr lang="en-GB" altLang="en-US" b="1" dirty="0"/>
              <a:t>Variables</a:t>
            </a:r>
            <a:r>
              <a:rPr lang="en-GB" altLang="en-US" dirty="0"/>
              <a:t> have to be a certain type</a:t>
            </a:r>
          </a:p>
          <a:p>
            <a:pPr marL="1077913" indent="0">
              <a:buNone/>
              <a:tabLst>
                <a:tab pos="987425" algn="l"/>
              </a:tabLst>
            </a:pPr>
            <a:r>
              <a:rPr lang="en-GB" altLang="en-US" b="1" dirty="0"/>
              <a:t>	</a:t>
            </a:r>
            <a:r>
              <a:rPr lang="en-GB" altLang="en-US" sz="3600" b="1" dirty="0">
                <a:solidFill>
                  <a:srgbClr val="474495"/>
                </a:solidFill>
              </a:rPr>
              <a:t>A + B = </a:t>
            </a:r>
            <a:r>
              <a:rPr lang="en-GB" altLang="en-US" sz="3600" b="1" dirty="0">
                <a:solidFill>
                  <a:srgbClr val="7BD90B"/>
                </a:solidFill>
              </a:rPr>
              <a:t>AB</a:t>
            </a:r>
          </a:p>
          <a:p>
            <a:pPr marL="1077913" indent="0">
              <a:buNone/>
              <a:tabLst>
                <a:tab pos="987425" algn="l"/>
              </a:tabLst>
            </a:pPr>
            <a:r>
              <a:rPr lang="en-GB" altLang="en-US" sz="3600" b="1" dirty="0">
                <a:solidFill>
                  <a:srgbClr val="0A5A96"/>
                </a:solidFill>
              </a:rPr>
              <a:t>	</a:t>
            </a:r>
            <a:r>
              <a:rPr lang="en-GB" altLang="en-US" sz="3600" b="1" dirty="0">
                <a:solidFill>
                  <a:srgbClr val="001E32"/>
                </a:solidFill>
              </a:rPr>
              <a:t>Does</a:t>
            </a:r>
            <a:r>
              <a:rPr lang="en-GB" altLang="en-US" sz="3600" b="1" dirty="0">
                <a:solidFill>
                  <a:srgbClr val="0A5A96"/>
                </a:solidFill>
              </a:rPr>
              <a:t> </a:t>
            </a:r>
            <a:r>
              <a:rPr lang="en-GB" altLang="en-US" sz="3600" b="1" dirty="0">
                <a:solidFill>
                  <a:srgbClr val="474495"/>
                </a:solidFill>
              </a:rPr>
              <a:t>3 + 7 = </a:t>
            </a:r>
            <a:r>
              <a:rPr lang="en-GB" altLang="en-US" sz="3600" b="1" dirty="0">
                <a:solidFill>
                  <a:srgbClr val="7BD90B"/>
                </a:solidFill>
              </a:rPr>
              <a:t>10</a:t>
            </a:r>
            <a:r>
              <a:rPr lang="en-GB" altLang="en-US" sz="3600" b="1" dirty="0">
                <a:solidFill>
                  <a:srgbClr val="474495"/>
                </a:solidFill>
              </a:rPr>
              <a:t>?</a:t>
            </a:r>
            <a:r>
              <a:rPr lang="en-GB" altLang="en-US" sz="3600" b="1" dirty="0">
                <a:solidFill>
                  <a:srgbClr val="0A5A96"/>
                </a:solidFill>
              </a:rPr>
              <a:t> </a:t>
            </a:r>
            <a:r>
              <a:rPr lang="en-GB" altLang="en-US" sz="3600" b="1" dirty="0">
                <a:solidFill>
                  <a:srgbClr val="001E32"/>
                </a:solidFill>
              </a:rPr>
              <a:t>or</a:t>
            </a:r>
            <a:r>
              <a:rPr lang="en-GB" altLang="en-US" sz="3600" b="1" dirty="0">
                <a:solidFill>
                  <a:srgbClr val="0A5A96"/>
                </a:solidFill>
              </a:rPr>
              <a:t> </a:t>
            </a:r>
            <a:r>
              <a:rPr lang="en-GB" altLang="en-US" sz="3600" b="1" dirty="0">
                <a:solidFill>
                  <a:srgbClr val="7BD90B"/>
                </a:solidFill>
              </a:rPr>
              <a:t>37</a:t>
            </a:r>
            <a:r>
              <a:rPr lang="en-GB" altLang="en-US" sz="3600" b="1" dirty="0">
                <a:solidFill>
                  <a:srgbClr val="474495"/>
                </a:solidFill>
              </a:rPr>
              <a:t>?</a:t>
            </a:r>
          </a:p>
          <a:p>
            <a:endParaRPr lang="en-GB" altLang="en-US" sz="900" b="1" dirty="0"/>
          </a:p>
          <a:p>
            <a:r>
              <a:rPr lang="en-GB" altLang="en-US" dirty="0"/>
              <a:t>“A” is a </a:t>
            </a:r>
            <a:r>
              <a:rPr lang="en-GB" altLang="en-US" b="1" i="1" dirty="0"/>
              <a:t>string</a:t>
            </a:r>
            <a:r>
              <a:rPr lang="en-GB" altLang="en-US" dirty="0"/>
              <a:t> (or text)</a:t>
            </a:r>
            <a:endParaRPr lang="en-GB" altLang="en-US" b="1" i="1" dirty="0"/>
          </a:p>
          <a:p>
            <a:r>
              <a:rPr lang="en-GB" altLang="en-US" dirty="0"/>
              <a:t>3 is an </a:t>
            </a:r>
            <a:r>
              <a:rPr lang="en-GB" altLang="en-US" b="1" i="1" dirty="0"/>
              <a:t>integer</a:t>
            </a:r>
            <a:r>
              <a:rPr lang="en-GB" altLang="en-US" dirty="0"/>
              <a:t> (or whole number)</a:t>
            </a:r>
          </a:p>
          <a:p>
            <a:r>
              <a:rPr lang="en-GB" altLang="en-US" dirty="0"/>
              <a:t>1.618 is a </a:t>
            </a:r>
            <a:r>
              <a:rPr lang="en-GB" altLang="en-US" b="1" i="1" dirty="0"/>
              <a:t>float</a:t>
            </a:r>
            <a:r>
              <a:rPr lang="en-GB" altLang="en-US" dirty="0"/>
              <a:t> (or decimal fraction)  </a:t>
            </a:r>
          </a:p>
        </p:txBody>
      </p:sp>
    </p:spTree>
    <p:extLst>
      <p:ext uri="{BB962C8B-B14F-4D97-AF65-F5344CB8AC3E}">
        <p14:creationId xmlns:p14="http://schemas.microsoft.com/office/powerpoint/2010/main" val="3285643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altLang="en-US" dirty="0"/>
              <a:t>Data types</a:t>
            </a:r>
            <a:endParaRPr lang="en-GB" dirty="0"/>
          </a:p>
        </p:txBody>
      </p:sp>
      <p:sp>
        <p:nvSpPr>
          <p:cNvPr id="5" name="Text Placeholder 4"/>
          <p:cNvSpPr>
            <a:spLocks noGrp="1"/>
          </p:cNvSpPr>
          <p:nvPr>
            <p:ph type="body" sz="quarter" idx="14"/>
          </p:nvPr>
        </p:nvSpPr>
        <p:spPr>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t"/>
          <a:lstStyle/>
          <a:p>
            <a:pPr fontAlgn="auto">
              <a:spcAft>
                <a:spcPts val="0"/>
              </a:spcAft>
              <a:defRPr/>
            </a:pPr>
            <a:r>
              <a:rPr lang="en-GB" dirty="0"/>
              <a:t>In </a:t>
            </a:r>
            <a:r>
              <a:rPr lang="en-GB" b="1" dirty="0"/>
              <a:t>IDLE’s</a:t>
            </a:r>
            <a:r>
              <a:rPr lang="en-GB" dirty="0"/>
              <a:t> </a:t>
            </a:r>
            <a:r>
              <a:rPr lang="en-GB" b="1" dirty="0"/>
              <a:t>Interactive Mode </a:t>
            </a:r>
            <a:r>
              <a:rPr lang="en-GB" dirty="0"/>
              <a:t>type these lines and compare the results:</a:t>
            </a:r>
          </a:p>
          <a:p>
            <a:pPr marL="0" indent="0">
              <a:lnSpc>
                <a:spcPct val="150000"/>
              </a:lnSpc>
              <a:buNone/>
              <a:defRPr/>
            </a:pPr>
            <a:r>
              <a:rPr lang="en-GB" dirty="0">
                <a:solidFill>
                  <a:srgbClr val="7030A0"/>
                </a:solidFill>
                <a:latin typeface="Consolas" pitchFamily="49" charset="0"/>
                <a:cs typeface="Consolas" pitchFamily="49" charset="0"/>
              </a:rPr>
              <a:t>	</a:t>
            </a:r>
            <a:r>
              <a:rPr lang="en-GB" sz="2800" dirty="0">
                <a:latin typeface="Consolas" pitchFamily="49" charset="0"/>
                <a:cs typeface="Consolas" pitchFamily="49" charset="0"/>
              </a:rPr>
              <a:t>value = </a:t>
            </a:r>
            <a:r>
              <a:rPr lang="en-GB" sz="2800" dirty="0">
                <a:solidFill>
                  <a:srgbClr val="00B050"/>
                </a:solidFill>
                <a:latin typeface="Consolas" pitchFamily="49" charset="0"/>
                <a:cs typeface="Consolas" pitchFamily="49" charset="0"/>
              </a:rPr>
              <a:t>"3"</a:t>
            </a:r>
            <a:endParaRPr lang="en-GB" sz="2800" dirty="0">
              <a:latin typeface="Consolas" pitchFamily="49" charset="0"/>
              <a:cs typeface="Consolas" pitchFamily="49" charset="0"/>
            </a:endParaRPr>
          </a:p>
          <a:p>
            <a:pPr marL="0" indent="0">
              <a:lnSpc>
                <a:spcPct val="150000"/>
              </a:lnSpc>
              <a:buNone/>
              <a:defRPr/>
            </a:pPr>
            <a:r>
              <a:rPr lang="en-GB" sz="2800" dirty="0">
                <a:latin typeface="Consolas" pitchFamily="49" charset="0"/>
                <a:cs typeface="Consolas" pitchFamily="49" charset="0"/>
              </a:rPr>
              <a:t>	</a:t>
            </a:r>
            <a:r>
              <a:rPr lang="en-GB" sz="2800" dirty="0">
                <a:solidFill>
                  <a:srgbClr val="7030A0"/>
                </a:solidFill>
                <a:latin typeface="Consolas" pitchFamily="49" charset="0"/>
                <a:cs typeface="Consolas" pitchFamily="49" charset="0"/>
              </a:rPr>
              <a:t>print </a:t>
            </a:r>
            <a:r>
              <a:rPr lang="en-GB" sz="2800" dirty="0">
                <a:solidFill>
                  <a:srgbClr val="000000"/>
                </a:solidFill>
                <a:latin typeface="Consolas" pitchFamily="49" charset="0"/>
                <a:cs typeface="Consolas" pitchFamily="49" charset="0"/>
              </a:rPr>
              <a:t>(value + value)</a:t>
            </a:r>
          </a:p>
          <a:p>
            <a:pPr marL="0" indent="0">
              <a:lnSpc>
                <a:spcPct val="150000"/>
              </a:lnSpc>
              <a:buNone/>
              <a:defRPr/>
            </a:pPr>
            <a:r>
              <a:rPr lang="en-GB" sz="2800" dirty="0">
                <a:latin typeface="Consolas" pitchFamily="49" charset="0"/>
                <a:cs typeface="Consolas" pitchFamily="49" charset="0"/>
              </a:rPr>
              <a:t>	value = 3</a:t>
            </a:r>
          </a:p>
          <a:p>
            <a:pPr marL="0" indent="0">
              <a:lnSpc>
                <a:spcPct val="150000"/>
              </a:lnSpc>
              <a:buNone/>
              <a:defRPr/>
            </a:pPr>
            <a:r>
              <a:rPr lang="en-GB" sz="2800" dirty="0">
                <a:latin typeface="Consolas" pitchFamily="49" charset="0"/>
                <a:cs typeface="Consolas" pitchFamily="49" charset="0"/>
              </a:rPr>
              <a:t>	</a:t>
            </a:r>
            <a:r>
              <a:rPr lang="en-GB" sz="2800" dirty="0">
                <a:solidFill>
                  <a:srgbClr val="7030A0"/>
                </a:solidFill>
                <a:latin typeface="Consolas" pitchFamily="49" charset="0"/>
                <a:cs typeface="Consolas" pitchFamily="49" charset="0"/>
              </a:rPr>
              <a:t>print </a:t>
            </a:r>
            <a:r>
              <a:rPr lang="en-GB" sz="2800" dirty="0">
                <a:solidFill>
                  <a:srgbClr val="000000"/>
                </a:solidFill>
                <a:latin typeface="Consolas" pitchFamily="49" charset="0"/>
                <a:cs typeface="Consolas" pitchFamily="49" charset="0"/>
              </a:rPr>
              <a:t>(value + value)</a:t>
            </a:r>
          </a:p>
        </p:txBody>
      </p:sp>
    </p:spTree>
    <p:extLst>
      <p:ext uri="{BB962C8B-B14F-4D97-AF65-F5344CB8AC3E}">
        <p14:creationId xmlns:p14="http://schemas.microsoft.com/office/powerpoint/2010/main" val="949947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GB" dirty="0"/>
              <a:t>Casting</a:t>
            </a:r>
          </a:p>
        </p:txBody>
      </p:sp>
      <p:sp>
        <p:nvSpPr>
          <p:cNvPr id="3" name="Text Placeholder 2"/>
          <p:cNvSpPr>
            <a:spLocks noGrp="1"/>
          </p:cNvSpPr>
          <p:nvPr>
            <p:ph type="body" sz="quarter" idx="14"/>
          </p:nvPr>
        </p:nvSpPr>
        <p:spPr/>
        <p:txBody>
          <a:bodyPr/>
          <a:lstStyle/>
          <a:p>
            <a:r>
              <a:rPr lang="en-GB" altLang="en-US" dirty="0"/>
              <a:t>Casting is the technical name for converting a </a:t>
            </a:r>
            <a:r>
              <a:rPr lang="en-GB" altLang="en-US" b="1" dirty="0"/>
              <a:t>variable</a:t>
            </a:r>
            <a:r>
              <a:rPr lang="en-GB" altLang="en-US" dirty="0"/>
              <a:t> from one data type to another</a:t>
            </a:r>
          </a:p>
        </p:txBody>
      </p:sp>
      <p:sp>
        <p:nvSpPr>
          <p:cNvPr id="5" name="Content Placeholder 2"/>
          <p:cNvSpPr txBox="1">
            <a:spLocks/>
          </p:cNvSpPr>
          <p:nvPr/>
        </p:nvSpPr>
        <p:spPr>
          <a:xfrm>
            <a:off x="615828" y="2669645"/>
            <a:ext cx="8229600" cy="3400425"/>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GB" sz="2700" dirty="0"/>
              <a:t>In </a:t>
            </a:r>
            <a:r>
              <a:rPr lang="en-GB" sz="2700" b="1" dirty="0"/>
              <a:t>IDLE </a:t>
            </a:r>
            <a:r>
              <a:rPr lang="en-GB" sz="2700" dirty="0"/>
              <a:t>type the following lines:</a:t>
            </a:r>
          </a:p>
          <a:p>
            <a:pPr marL="0" indent="0">
              <a:lnSpc>
                <a:spcPct val="150000"/>
              </a:lnSpc>
              <a:buNone/>
              <a:defRPr/>
            </a:pPr>
            <a:r>
              <a:rPr lang="en-GB" dirty="0">
                <a:solidFill>
                  <a:srgbClr val="7030A0"/>
                </a:solidFill>
                <a:latin typeface="Consolas" pitchFamily="49" charset="0"/>
                <a:cs typeface="Consolas" pitchFamily="49" charset="0"/>
              </a:rPr>
              <a:t>	</a:t>
            </a:r>
            <a:r>
              <a:rPr lang="en-GB" sz="3000" dirty="0">
                <a:latin typeface="Consolas" pitchFamily="49" charset="0"/>
                <a:cs typeface="Consolas" pitchFamily="49" charset="0"/>
              </a:rPr>
              <a:t>value = </a:t>
            </a:r>
            <a:r>
              <a:rPr lang="en-GB" sz="3000" dirty="0">
                <a:solidFill>
                  <a:srgbClr val="00B050"/>
                </a:solidFill>
                <a:latin typeface="Consolas" pitchFamily="49" charset="0"/>
                <a:cs typeface="Consolas" pitchFamily="49" charset="0"/>
              </a:rPr>
              <a:t>"3"</a:t>
            </a:r>
            <a:endParaRPr lang="en-GB" sz="3000" dirty="0">
              <a:latin typeface="Consolas" pitchFamily="49" charset="0"/>
              <a:cs typeface="Consolas" pitchFamily="49" charset="0"/>
            </a:endParaRPr>
          </a:p>
          <a:p>
            <a:pPr marL="0" indent="0">
              <a:lnSpc>
                <a:spcPct val="150000"/>
              </a:lnSpc>
              <a:buNone/>
              <a:defRPr/>
            </a:pPr>
            <a:r>
              <a:rPr lang="en-GB" sz="3000" dirty="0">
                <a:latin typeface="Consolas" pitchFamily="49" charset="0"/>
                <a:cs typeface="Consolas" pitchFamily="49" charset="0"/>
              </a:rPr>
              <a:t>	</a:t>
            </a:r>
            <a:r>
              <a:rPr lang="en-GB" sz="3000" dirty="0">
                <a:solidFill>
                  <a:srgbClr val="7030A0"/>
                </a:solidFill>
                <a:latin typeface="Consolas" pitchFamily="49" charset="0"/>
                <a:cs typeface="Consolas" pitchFamily="49" charset="0"/>
              </a:rPr>
              <a:t>print </a:t>
            </a:r>
            <a:r>
              <a:rPr lang="en-GB" sz="3000" dirty="0">
                <a:solidFill>
                  <a:srgbClr val="000000"/>
                </a:solidFill>
                <a:latin typeface="Consolas" pitchFamily="49" charset="0"/>
                <a:cs typeface="Consolas" pitchFamily="49" charset="0"/>
              </a:rPr>
              <a:t>(value + value)</a:t>
            </a:r>
          </a:p>
          <a:p>
            <a:pPr marL="0" indent="0">
              <a:lnSpc>
                <a:spcPct val="150000"/>
              </a:lnSpc>
              <a:buNone/>
              <a:defRPr/>
            </a:pPr>
            <a:r>
              <a:rPr lang="en-GB" sz="3000" dirty="0">
                <a:latin typeface="Consolas" pitchFamily="49" charset="0"/>
                <a:cs typeface="Consolas" pitchFamily="49" charset="0"/>
              </a:rPr>
              <a:t>	value = </a:t>
            </a:r>
            <a:r>
              <a:rPr lang="en-GB" sz="3000" dirty="0" err="1">
                <a:solidFill>
                  <a:srgbClr val="7030A0"/>
                </a:solidFill>
                <a:latin typeface="Consolas" pitchFamily="49" charset="0"/>
                <a:cs typeface="Consolas" pitchFamily="49" charset="0"/>
              </a:rPr>
              <a:t>int</a:t>
            </a:r>
            <a:r>
              <a:rPr lang="en-GB" sz="3000" dirty="0" err="1">
                <a:latin typeface="Consolas" pitchFamily="49" charset="0"/>
                <a:cs typeface="Consolas" pitchFamily="49" charset="0"/>
              </a:rPr>
              <a:t>(value</a:t>
            </a:r>
            <a:r>
              <a:rPr lang="en-GB" sz="3000" dirty="0">
                <a:latin typeface="Consolas" pitchFamily="49" charset="0"/>
                <a:cs typeface="Consolas" pitchFamily="49" charset="0"/>
              </a:rPr>
              <a:t>)</a:t>
            </a:r>
          </a:p>
          <a:p>
            <a:pPr marL="0" indent="0">
              <a:lnSpc>
                <a:spcPct val="150000"/>
              </a:lnSpc>
              <a:buNone/>
              <a:defRPr/>
            </a:pPr>
            <a:r>
              <a:rPr lang="en-GB" sz="3000" dirty="0">
                <a:latin typeface="Consolas" pitchFamily="49" charset="0"/>
                <a:cs typeface="Consolas" pitchFamily="49" charset="0"/>
              </a:rPr>
              <a:t>	</a:t>
            </a:r>
            <a:r>
              <a:rPr lang="en-GB" sz="3000" dirty="0">
                <a:solidFill>
                  <a:srgbClr val="7030A0"/>
                </a:solidFill>
                <a:latin typeface="Consolas" pitchFamily="49" charset="0"/>
                <a:cs typeface="Consolas" pitchFamily="49" charset="0"/>
              </a:rPr>
              <a:t>print </a:t>
            </a:r>
            <a:r>
              <a:rPr lang="en-GB" sz="3000" dirty="0">
                <a:solidFill>
                  <a:srgbClr val="000000"/>
                </a:solidFill>
                <a:latin typeface="Consolas" pitchFamily="49" charset="0"/>
                <a:cs typeface="Consolas" pitchFamily="49" charset="0"/>
              </a:rPr>
              <a:t>(value + value)</a:t>
            </a:r>
            <a:endParaRPr lang="en-GB" sz="3000" dirty="0"/>
          </a:p>
        </p:txBody>
      </p:sp>
    </p:spTree>
    <p:extLst>
      <p:ext uri="{BB962C8B-B14F-4D97-AF65-F5344CB8AC3E}">
        <p14:creationId xmlns:p14="http://schemas.microsoft.com/office/powerpoint/2010/main" val="3617964368"/>
      </p:ext>
    </p:extLst>
  </p:cSld>
  <p:clrMapOvr>
    <a:masterClrMapping/>
  </p:clrMapOvr>
</p:sld>
</file>

<file path=ppt/theme/theme1.xml><?xml version="1.0" encoding="utf-8"?>
<a:theme xmlns:a="http://schemas.openxmlformats.org/drawingml/2006/main" name="Unit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Unit 16</Template>
  <TotalTime>88</TotalTime>
  <Words>286</Words>
  <Application>Microsoft Office PowerPoint</Application>
  <PresentationFormat>On-screen Show (4:3)</PresentationFormat>
  <Paragraphs>94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Museo300-Regular</vt:lpstr>
      <vt:lpstr>Museo900-Regular</vt:lpstr>
      <vt:lpstr>Calibri</vt:lpstr>
      <vt:lpstr>Arial</vt:lpstr>
      <vt:lpstr>Consolas</vt:lpstr>
      <vt:lpstr>Unit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PG Online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PG Online Ltd</dc:creator>
  <cp:lastModifiedBy>Rob Heathcote</cp:lastModifiedBy>
  <cp:revision>18</cp:revision>
  <dcterms:created xsi:type="dcterms:W3CDTF">2014-10-13T10:11:42Z</dcterms:created>
  <dcterms:modified xsi:type="dcterms:W3CDTF">2017-10-13T12:02:39Z</dcterms:modified>
</cp:coreProperties>
</file>